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2" r:id="rId3"/>
    <p:sldId id="264" r:id="rId4"/>
    <p:sldId id="270" r:id="rId5"/>
    <p:sldId id="276" r:id="rId6"/>
    <p:sldId id="258" r:id="rId7"/>
    <p:sldId id="259" r:id="rId8"/>
    <p:sldId id="260" r:id="rId9"/>
    <p:sldId id="261" r:id="rId10"/>
    <p:sldId id="271" r:id="rId11"/>
    <p:sldId id="266" r:id="rId12"/>
    <p:sldId id="274"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48" autoAdjust="0"/>
  </p:normalViewPr>
  <p:slideViewPr>
    <p:cSldViewPr snapToGrid="0" snapToObjects="1">
      <p:cViewPr>
        <p:scale>
          <a:sx n="50" d="100"/>
          <a:sy n="50" d="100"/>
        </p:scale>
        <p:origin x="-19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745A0-1D54-AA4C-A009-33B9CDBDC89F}" type="datetimeFigureOut">
              <a:rPr lang="en-US" smtClean="0"/>
              <a:pPr/>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40ECD-1552-2B43-BDC6-1A768E19F62E}" type="slidenum">
              <a:rPr lang="en-US" smtClean="0"/>
              <a:pPr/>
              <a:t>‹#›</a:t>
            </a:fld>
            <a:endParaRPr lang="en-US"/>
          </a:p>
        </p:txBody>
      </p:sp>
    </p:spTree>
    <p:extLst>
      <p:ext uri="{BB962C8B-B14F-4D97-AF65-F5344CB8AC3E}">
        <p14:creationId xmlns:p14="http://schemas.microsoft.com/office/powerpoint/2010/main" xmlns="" val="2249004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Introduce yourself (be excited to be there!)</a:t>
            </a:r>
          </a:p>
          <a:p>
            <a:r>
              <a:rPr lang="en-US" dirty="0" smtClean="0"/>
              <a:t>This</a:t>
            </a:r>
            <a:r>
              <a:rPr lang="en-US" baseline="0" dirty="0" smtClean="0"/>
              <a:t> version of the</a:t>
            </a:r>
            <a:r>
              <a:rPr lang="en-US" dirty="0" smtClean="0"/>
              <a:t> presentation is designed for school nurses to use</a:t>
            </a:r>
            <a:r>
              <a:rPr lang="en-US" baseline="0" dirty="0" smtClean="0"/>
              <a:t> and adapt for about a 10</a:t>
            </a:r>
            <a:r>
              <a:rPr lang="en-US" dirty="0" smtClean="0"/>
              <a:t> minute presentation</a:t>
            </a:r>
            <a:r>
              <a:rPr lang="en-US" baseline="0" dirty="0" smtClean="0"/>
              <a:t> to educators.</a:t>
            </a:r>
            <a:endParaRPr lang="en-US" dirty="0" smtClean="0"/>
          </a:p>
          <a:p>
            <a:r>
              <a:rPr lang="en-US" dirty="0" smtClean="0"/>
              <a:t>The</a:t>
            </a:r>
            <a:r>
              <a:rPr lang="en-US" baseline="0" dirty="0" smtClean="0"/>
              <a:t> Utah State Dept. of Health asthma program has an asthma resource book and laminated asthma action posters available for schools.</a:t>
            </a:r>
            <a:endParaRPr lang="en-US" dirty="0" smtClean="0"/>
          </a:p>
          <a:p>
            <a:r>
              <a:rPr lang="en-US" dirty="0" smtClean="0"/>
              <a:t/>
            </a:r>
            <a:br>
              <a:rPr lang="en-US" dirty="0" smtClean="0"/>
            </a:br>
            <a:r>
              <a:rPr lang="en-US" dirty="0" smtClean="0"/>
              <a:t>Explain</a:t>
            </a:r>
            <a:r>
              <a:rPr lang="en-US" baseline="0" dirty="0" smtClean="0"/>
              <a:t> that you are here because the asthma burden for school children is an important public health issue in Utah and educators need to be prepared to help students with asthma.  Over 59,000 children in the State have asthma.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Utah</a:t>
            </a:r>
            <a:r>
              <a:rPr lang="en-US" baseline="0" dirty="0" smtClean="0"/>
              <a:t> Code 53A-11-602 states that if a student has an Asthma Self-Administration form turned in to the school office, the school must allow the student to carry and use their inhaled asthma medication.  </a:t>
            </a:r>
          </a:p>
          <a:p>
            <a:endParaRPr lang="en-US" baseline="0" dirty="0" smtClean="0"/>
          </a:p>
          <a:p>
            <a:r>
              <a:rPr lang="en-US" baseline="0" dirty="0" smtClean="0"/>
              <a:t>The self-administration form is signed by the child’s health care provider and parent.  The health care provider verifies that it is medically appropriate for the student to self-administer medication and provides the name, dose, and side effects of the medication. </a:t>
            </a:r>
          </a:p>
          <a:p>
            <a:endParaRPr lang="en-US" baseline="0" dirty="0" smtClean="0"/>
          </a:p>
          <a:p>
            <a:r>
              <a:rPr lang="en-US" baseline="0" dirty="0" smtClean="0"/>
              <a:t>This completed form is helpful in managing students with asthma in schools and should be turned in by parents to the nurse or office.</a:t>
            </a:r>
          </a:p>
          <a:p>
            <a:endParaRPr lang="en-US" baseline="0" dirty="0" smtClean="0"/>
          </a:p>
          <a:p>
            <a:r>
              <a:rPr lang="en-US" baseline="0" dirty="0" smtClean="0"/>
              <a:t>Notify your school nurse when an inhaler or a asthma action plan is brought to the school.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If you</a:t>
            </a:r>
            <a:r>
              <a:rPr lang="en-US" sz="1200" baseline="0" dirty="0" smtClean="0"/>
              <a:t> would like, go over the steps of using an inhaler.  Point out that for children that using an inhaler with a spacer (chamber) is much more effective.  Following are common mistakes when using an inhaler and basic steps to using an inhaler.  Note that some doctors instruct patients to put the mouthpiece in their mouth and others recommend a position slightly outside the mouth when delivering the puff.  Some students may use a </a:t>
            </a:r>
            <a:r>
              <a:rPr lang="en-US" sz="1200" b="1" i="1" baseline="0" dirty="0" smtClean="0"/>
              <a:t>nebulizer</a:t>
            </a:r>
            <a:r>
              <a:rPr lang="en-US" sz="1200" b="0" i="0" baseline="0" dirty="0" smtClean="0"/>
              <a:t> instead of an inhaler and that will take extra training and doctor’s orders.</a:t>
            </a:r>
            <a:endParaRPr lang="en-US" sz="1200" baseline="0" dirty="0" smtClean="0"/>
          </a:p>
          <a:p>
            <a:pPr algn="l"/>
            <a:endParaRPr lang="en-US" sz="1200" dirty="0" smtClean="0"/>
          </a:p>
          <a:p>
            <a:pPr algn="ctr"/>
            <a:endParaRPr lang="en-US" sz="1200" dirty="0" smtClean="0"/>
          </a:p>
          <a:p>
            <a:pPr algn="l"/>
            <a:r>
              <a:rPr lang="en-US" sz="1200" b="1" dirty="0" smtClean="0"/>
              <a:t>Common reasons for poor technique in using inhalers</a:t>
            </a:r>
          </a:p>
          <a:p>
            <a:pPr marL="342900" indent="-342900">
              <a:buFontTx/>
              <a:buChar char="-"/>
            </a:pPr>
            <a:r>
              <a:rPr lang="en-US" sz="1200" dirty="0" smtClean="0"/>
              <a:t>Not clearing mouth piece or not taking off cap</a:t>
            </a:r>
          </a:p>
          <a:p>
            <a:pPr marL="342900" indent="-342900">
              <a:buFontTx/>
              <a:buChar char="-"/>
            </a:pPr>
            <a:r>
              <a:rPr lang="en-US" sz="1200" dirty="0" smtClean="0"/>
              <a:t>Not shaking</a:t>
            </a:r>
          </a:p>
          <a:p>
            <a:pPr marL="342900" indent="-342900">
              <a:buFontTx/>
              <a:buChar char="-"/>
            </a:pPr>
            <a:r>
              <a:rPr lang="en-US" sz="1200" dirty="0" smtClean="0"/>
              <a:t>Failure to coordinate with inspiration</a:t>
            </a:r>
          </a:p>
          <a:p>
            <a:pPr marL="342900" indent="-342900">
              <a:buFontTx/>
              <a:buChar char="-"/>
            </a:pPr>
            <a:r>
              <a:rPr lang="en-US" sz="1200" dirty="0" smtClean="0"/>
              <a:t>Inhale through nose and not mouth</a:t>
            </a:r>
          </a:p>
          <a:p>
            <a:pPr marL="342900" indent="-342900">
              <a:buFontTx/>
              <a:buChar char="-"/>
            </a:pPr>
            <a:r>
              <a:rPr lang="en-US" sz="1200" dirty="0" smtClean="0"/>
              <a:t>Inhale too fast</a:t>
            </a:r>
          </a:p>
          <a:p>
            <a:pPr marL="342900" indent="-342900">
              <a:buFontTx/>
              <a:buChar char="-"/>
            </a:pPr>
            <a:r>
              <a:rPr lang="en-US" sz="1200" dirty="0" smtClean="0"/>
              <a:t>Failure to breath-hold after dose</a:t>
            </a:r>
          </a:p>
          <a:p>
            <a:pPr marL="342900" indent="-342900">
              <a:buFontTx/>
              <a:buChar char="-"/>
            </a:pPr>
            <a:r>
              <a:rPr lang="en-US" sz="1200" dirty="0" smtClean="0"/>
              <a:t>Cold </a:t>
            </a:r>
            <a:r>
              <a:rPr lang="en-US" sz="1200" dirty="0" err="1" smtClean="0"/>
              <a:t>freon</a:t>
            </a:r>
            <a:r>
              <a:rPr lang="en-US" sz="1200" dirty="0" smtClean="0"/>
              <a:t> effect- causes inhalation to stop</a:t>
            </a:r>
          </a:p>
          <a:p>
            <a:pPr marL="342900" indent="-342900">
              <a:buFontTx/>
              <a:buChar char="-"/>
            </a:pPr>
            <a:r>
              <a:rPr lang="en-US" sz="1200" dirty="0" smtClean="0"/>
              <a:t>Holding MDI upside down</a:t>
            </a:r>
          </a:p>
          <a:p>
            <a:r>
              <a:rPr lang="en-US" sz="1200" dirty="0" smtClean="0"/>
              <a:t>   (</a:t>
            </a:r>
            <a:r>
              <a:rPr lang="en-US" dirty="0" smtClean="0"/>
              <a:t>From David Young, Pharm. D, University of Utah)</a:t>
            </a:r>
          </a:p>
          <a:p>
            <a:endParaRPr lang="en-US" dirty="0" smtClean="0"/>
          </a:p>
          <a:p>
            <a:r>
              <a:rPr lang="en-US" b="1" i="1" dirty="0" smtClean="0"/>
              <a:t>Basic</a:t>
            </a:r>
            <a:r>
              <a:rPr lang="en-US" b="1" i="1" baseline="0" dirty="0" smtClean="0"/>
              <a:t> inhaler technique</a:t>
            </a:r>
            <a:endParaRPr lang="en-US" b="1" i="1" dirty="0" smtClean="0"/>
          </a:p>
          <a:p>
            <a:pPr marL="559983" indent="-514270">
              <a:buFont typeface="+mj-lt"/>
              <a:buAutoNum type="arabicPeriod"/>
            </a:pPr>
            <a:r>
              <a:rPr lang="en-US" sz="1200" b="1" dirty="0" smtClean="0">
                <a:solidFill>
                  <a:schemeClr val="tx1"/>
                </a:solidFill>
              </a:rPr>
              <a:t>Shake</a:t>
            </a:r>
          </a:p>
          <a:p>
            <a:pPr marL="559983" indent="-514270">
              <a:buFont typeface="+mj-lt"/>
              <a:buAutoNum type="arabicPeriod"/>
            </a:pPr>
            <a:r>
              <a:rPr lang="en-US" sz="1200" b="1" dirty="0" smtClean="0">
                <a:solidFill>
                  <a:schemeClr val="tx1"/>
                </a:solidFill>
              </a:rPr>
              <a:t>Remove cap </a:t>
            </a:r>
          </a:p>
          <a:p>
            <a:pPr marL="559983" indent="-514270">
              <a:buFont typeface="+mj-lt"/>
              <a:buAutoNum type="arabicPeriod"/>
            </a:pPr>
            <a:r>
              <a:rPr lang="en-US" sz="1200" b="1" dirty="0" smtClean="0">
                <a:solidFill>
                  <a:schemeClr val="tx1"/>
                </a:solidFill>
              </a:rPr>
              <a:t>Prime </a:t>
            </a:r>
            <a:r>
              <a:rPr lang="en-US" sz="1000" b="1" dirty="0" smtClean="0">
                <a:solidFill>
                  <a:schemeClr val="tx1"/>
                </a:solidFill>
              </a:rPr>
              <a:t>(if 2+ weeks since last use)</a:t>
            </a:r>
          </a:p>
          <a:p>
            <a:pPr marL="559983" indent="-514270">
              <a:buFont typeface="+mj-lt"/>
              <a:buAutoNum type="arabicPeriod"/>
            </a:pPr>
            <a:r>
              <a:rPr lang="en-US" sz="1200" b="1" dirty="0" smtClean="0">
                <a:solidFill>
                  <a:schemeClr val="tx1"/>
                </a:solidFill>
              </a:rPr>
              <a:t>Breath out</a:t>
            </a:r>
          </a:p>
          <a:p>
            <a:pPr marL="559983" indent="-514270">
              <a:buFont typeface="+mj-lt"/>
              <a:buAutoNum type="arabicPeriod"/>
            </a:pPr>
            <a:r>
              <a:rPr lang="en-US" sz="1200" b="1" dirty="0" smtClean="0">
                <a:solidFill>
                  <a:schemeClr val="tx1"/>
                </a:solidFill>
              </a:rPr>
              <a:t>Inhale slowly,</a:t>
            </a:r>
            <a:r>
              <a:rPr lang="en-US" sz="1200" b="1" baseline="0" dirty="0" smtClean="0">
                <a:solidFill>
                  <a:schemeClr val="tx1"/>
                </a:solidFill>
              </a:rPr>
              <a:t> deliver puff right after inhalation starts.</a:t>
            </a:r>
          </a:p>
          <a:p>
            <a:pPr marL="559983" indent="-514270">
              <a:buFont typeface="+mj-lt"/>
              <a:buAutoNum type="arabicPeriod"/>
            </a:pPr>
            <a:r>
              <a:rPr lang="en-US" sz="1200" b="1" dirty="0" smtClean="0">
                <a:solidFill>
                  <a:schemeClr val="tx1"/>
                </a:solidFill>
              </a:rPr>
              <a:t>Hold breath for several seconds</a:t>
            </a:r>
          </a:p>
          <a:p>
            <a:pPr marL="559983" indent="-514270">
              <a:buFont typeface="+mj-lt"/>
              <a:buAutoNum type="arabicPeriod"/>
            </a:pPr>
            <a:r>
              <a:rPr lang="en-US" sz="1200" b="1" dirty="0" smtClean="0">
                <a:solidFill>
                  <a:schemeClr val="tx1"/>
                </a:solidFill>
              </a:rPr>
              <a:t>Wait one minute before second puff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4840ECD-1552-2B43-BDC6-1A768E19F62E}" type="slidenum">
              <a:rPr lang="en-US" smtClean="0"/>
              <a:pPr/>
              <a:t>11</a:t>
            </a:fld>
            <a:endParaRPr lang="en-US"/>
          </a:p>
        </p:txBody>
      </p:sp>
    </p:spTree>
    <p:extLst>
      <p:ext uri="{BB962C8B-B14F-4D97-AF65-F5344CB8AC3E}">
        <p14:creationId xmlns:p14="http://schemas.microsoft.com/office/powerpoint/2010/main" xmlns="" val="186701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should be aware of how air quality effects their area,</a:t>
            </a:r>
            <a:r>
              <a:rPr lang="en-US" baseline="0" dirty="0" smtClean="0"/>
              <a:t> especially in winter when particulate count may be high and in summer when ozone levels may be unsafe.  The Utah Dept. of Health asthma program has resources to help schools understand and set protocol for poor air quality and outdoor recess.</a:t>
            </a:r>
            <a:endParaRPr lang="en-US" dirty="0"/>
          </a:p>
        </p:txBody>
      </p:sp>
      <p:sp>
        <p:nvSpPr>
          <p:cNvPr id="4" name="Slide Number Placeholder 3"/>
          <p:cNvSpPr>
            <a:spLocks noGrp="1"/>
          </p:cNvSpPr>
          <p:nvPr>
            <p:ph type="sldNum" sz="quarter" idx="10"/>
          </p:nvPr>
        </p:nvSpPr>
        <p:spPr/>
        <p:txBody>
          <a:bodyPr/>
          <a:lstStyle/>
          <a:p>
            <a:fld id="{84840ECD-1552-2B43-BDC6-1A768E19F62E}" type="slidenum">
              <a:rPr lang="en-US" smtClean="0"/>
              <a:pPr/>
              <a:t>12</a:t>
            </a:fld>
            <a:endParaRPr lang="en-US"/>
          </a:p>
        </p:txBody>
      </p:sp>
    </p:spTree>
    <p:extLst>
      <p:ext uri="{BB962C8B-B14F-4D97-AF65-F5344CB8AC3E}">
        <p14:creationId xmlns:p14="http://schemas.microsoft.com/office/powerpoint/2010/main" xmlns="" val="299689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r>
              <a:rPr lang="en-US" baseline="0" dirty="0" smtClean="0"/>
              <a:t> also to the Salt Lake County Health Dept. for sharing some of their power point presentation with the Utah State Dept. </a:t>
            </a:r>
            <a:r>
              <a:rPr lang="en-US" baseline="0" smtClean="0"/>
              <a:t>of Health</a:t>
            </a:r>
            <a:r>
              <a:rPr lang="en-US" baseline="0"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p>
          <a:p>
            <a:endParaRPr lang="en-US" sz="1200" i="1" dirty="0" smtClean="0"/>
          </a:p>
          <a:p>
            <a:r>
              <a:rPr lang="en-US" sz="1200" i="1" dirty="0" smtClean="0"/>
              <a:t>Three things occur in the airways going to the lungs which makes breathing difficult:</a:t>
            </a:r>
          </a:p>
          <a:p>
            <a:pPr>
              <a:buFontTx/>
              <a:buChar char="•"/>
            </a:pPr>
            <a:r>
              <a:rPr lang="en-US" sz="1200" i="1" dirty="0" smtClean="0">
                <a:latin typeface="Tahoma" pitchFamily="34" charset="0"/>
              </a:rPr>
              <a:t>Airways in the lungs fill with mucus</a:t>
            </a:r>
            <a:r>
              <a:rPr lang="en-US" sz="1200" dirty="0" smtClean="0">
                <a:latin typeface="Tahoma" pitchFamily="34" charset="0"/>
              </a:rPr>
              <a:t> (in the bronchial tubes)</a:t>
            </a:r>
          </a:p>
          <a:p>
            <a:pPr>
              <a:buFontTx/>
              <a:buChar char="•"/>
            </a:pPr>
            <a:r>
              <a:rPr lang="en-US" sz="1200" i="1" dirty="0" smtClean="0">
                <a:latin typeface="Tahoma" pitchFamily="34" charset="0"/>
              </a:rPr>
              <a:t>Airway lining (in the bronchial tubes)</a:t>
            </a:r>
            <a:r>
              <a:rPr lang="en-US" sz="1200" dirty="0" smtClean="0">
                <a:latin typeface="Tahoma" pitchFamily="34" charset="0"/>
              </a:rPr>
              <a:t> swells, and </a:t>
            </a:r>
          </a:p>
          <a:p>
            <a:pPr>
              <a:buFontTx/>
              <a:buChar char="•"/>
            </a:pPr>
            <a:r>
              <a:rPr lang="en-US" sz="1200" i="1" dirty="0" smtClean="0">
                <a:latin typeface="Tahoma" pitchFamily="34" charset="0"/>
              </a:rPr>
              <a:t>Muscles around the</a:t>
            </a:r>
            <a:r>
              <a:rPr lang="en-US" sz="1200" dirty="0" smtClean="0">
                <a:latin typeface="Tahoma" pitchFamily="34" charset="0"/>
              </a:rPr>
              <a:t> (bronchial tubes) </a:t>
            </a:r>
            <a:r>
              <a:rPr lang="en-US" sz="1200" i="1" dirty="0" smtClean="0">
                <a:latin typeface="Tahoma" pitchFamily="34" charset="0"/>
              </a:rPr>
              <a:t>airways constrict</a:t>
            </a:r>
          </a:p>
          <a:p>
            <a:endParaRPr lang="en-US" sz="1200" i="1" dirty="0" smtClean="0">
              <a:latin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84840ECD-1552-2B43-BDC6-1A768E19F62E}" type="slidenum">
              <a:rPr lang="en-US" smtClean="0"/>
              <a:pPr/>
              <a:t>2</a:t>
            </a:fld>
            <a:endParaRPr lang="en-US"/>
          </a:p>
        </p:txBody>
      </p:sp>
    </p:spTree>
    <p:extLst>
      <p:ext uri="{BB962C8B-B14F-4D97-AF65-F5344CB8AC3E}">
        <p14:creationId xmlns:p14="http://schemas.microsoft.com/office/powerpoint/2010/main" xmlns="" val="234773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As previously explained, signs and symptoms vary from person to person, but a few general signs and symptoms include: </a:t>
            </a:r>
          </a:p>
          <a:p>
            <a:endParaRPr lang="en-US" i="1" dirty="0" smtClean="0"/>
          </a:p>
          <a:p>
            <a:pPr defTabSz="897061"/>
            <a:r>
              <a:rPr lang="en-US" b="1" u="sng" dirty="0" smtClean="0"/>
              <a:t>Hint: Ask a faculty member with asthma, how they feel during an asthma attack.</a:t>
            </a:r>
            <a:endParaRPr lang="en-US" i="1" dirty="0" smtClean="0"/>
          </a:p>
          <a:p>
            <a:endParaRPr lang="en-US" i="1" dirty="0" smtClean="0"/>
          </a:p>
          <a:p>
            <a:pPr>
              <a:buFontTx/>
              <a:buChar char="•"/>
            </a:pPr>
            <a:r>
              <a:rPr lang="en-US" i="1" dirty="0" smtClean="0"/>
              <a:t>Wheezing: A whistling sound while breathing</a:t>
            </a:r>
          </a:p>
          <a:p>
            <a:pPr>
              <a:buFontTx/>
              <a:buChar char="•"/>
            </a:pPr>
            <a:r>
              <a:rPr lang="en-US" i="1" dirty="0" smtClean="0"/>
              <a:t>Retractions: A person is struggling to breath so that the belly sucks in and you can see their ribs. The skin also sucks in against the collarbone </a:t>
            </a:r>
          </a:p>
          <a:p>
            <a:pPr>
              <a:buFontTx/>
              <a:buChar char="•"/>
            </a:pPr>
            <a:r>
              <a:rPr lang="en-US" i="1" dirty="0" smtClean="0"/>
              <a:t>Nasal flaring: In efforts to breathe. </a:t>
            </a:r>
          </a:p>
          <a:p>
            <a:pPr>
              <a:buFontTx/>
              <a:buChar char="•"/>
            </a:pPr>
            <a:r>
              <a:rPr lang="en-US" i="1" dirty="0" smtClean="0"/>
              <a:t>Nausea and vomiting</a:t>
            </a:r>
          </a:p>
          <a:p>
            <a:pPr>
              <a:buFontTx/>
              <a:buChar char="•"/>
            </a:pPr>
            <a:r>
              <a:rPr lang="en-US" i="1" dirty="0" smtClean="0"/>
              <a:t>Fatigue: Quickly tires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900" i="1" dirty="0"/>
              <a:t>Many people ask, </a:t>
            </a:r>
            <a:r>
              <a:rPr lang="en-US" sz="900" b="1" i="1" dirty="0"/>
              <a:t>Is there a cure for this disease, or what causes it?</a:t>
            </a:r>
            <a:r>
              <a:rPr lang="en-US" sz="900" i="1" dirty="0"/>
              <a:t> At this point we don’t know, there is evidence of some causal associations, for example, asthma tends to run in families, so there is a genetic piece, we also know that the environment and lifestyle are factors, but how these interact and to what degree, that is still not known. </a:t>
            </a:r>
          </a:p>
          <a:p>
            <a:pPr eaLnBrk="1" hangingPunct="1"/>
            <a:endParaRPr lang="en-US" sz="900" i="1" dirty="0"/>
          </a:p>
          <a:p>
            <a:pPr eaLnBrk="1" hangingPunct="1"/>
            <a:r>
              <a:rPr lang="en-US" sz="900" b="1" i="1" dirty="0"/>
              <a:t>And is there a cure?</a:t>
            </a:r>
            <a:r>
              <a:rPr lang="en-US" sz="900" i="1" dirty="0"/>
              <a:t> As of right now, there isn’t, but those with asthma can live a very normal lifestyle if the disease is properly controlled.  </a:t>
            </a:r>
            <a:endParaRPr lang="en-US" sz="900" i="1" dirty="0" smtClean="0"/>
          </a:p>
          <a:p>
            <a:pPr eaLnBrk="1" hangingPunct="1">
              <a:buFontTx/>
              <a:buChar char="•"/>
            </a:pPr>
            <a:r>
              <a:rPr lang="en-US" sz="1000" i="1" dirty="0" smtClean="0"/>
              <a:t>Most individuals with asthma should have two types of medications. </a:t>
            </a:r>
          </a:p>
          <a:p>
            <a:pPr lvl="1" eaLnBrk="1" hangingPunct="1">
              <a:buFontTx/>
              <a:buChar char="•"/>
            </a:pPr>
            <a:r>
              <a:rPr lang="en-US" sz="1000" i="1" dirty="0" smtClean="0"/>
              <a:t>One, is a controller medication and is taken daily to reduce swelling and mucus.</a:t>
            </a:r>
          </a:p>
          <a:p>
            <a:pPr lvl="1" eaLnBrk="1" hangingPunct="1">
              <a:buFontTx/>
              <a:buChar char="•"/>
            </a:pPr>
            <a:r>
              <a:rPr lang="en-US" sz="1000" i="1" dirty="0" smtClean="0"/>
              <a:t>The second, is the inhaler, or the quick-relief “rescue” medication, and is with what most people are familiar. The inhaler is used for multiple purposes, </a:t>
            </a:r>
            <a:br>
              <a:rPr lang="en-US" sz="1000" i="1" dirty="0" smtClean="0"/>
            </a:br>
            <a:r>
              <a:rPr lang="en-US" sz="1000" i="1" dirty="0" smtClean="0"/>
              <a:t>1)to pre-medicate before an athletic event IF, EIA is a trigger, </a:t>
            </a:r>
            <a:br>
              <a:rPr lang="en-US" sz="1000" i="1" dirty="0" smtClean="0"/>
            </a:br>
            <a:r>
              <a:rPr lang="en-US" sz="1000" i="1" dirty="0" smtClean="0"/>
              <a:t>2)if exposure is unavoidable to a trigger, or </a:t>
            </a:r>
            <a:br>
              <a:rPr lang="en-US" sz="1000" i="1" dirty="0" smtClean="0"/>
            </a:br>
            <a:r>
              <a:rPr lang="en-US" sz="1000" i="1" dirty="0" smtClean="0"/>
              <a:t>3)other times when asthma episodes are being experienced. </a:t>
            </a:r>
          </a:p>
          <a:p>
            <a:pPr lvl="1" eaLnBrk="1" hangingPunct="1">
              <a:buFontTx/>
              <a:buNone/>
            </a:pPr>
            <a:endParaRPr lang="en-US" sz="1000" i="1" dirty="0" smtClean="0"/>
          </a:p>
          <a:p>
            <a:pPr lvl="1" eaLnBrk="1" hangingPunct="1">
              <a:buFontTx/>
              <a:buNone/>
            </a:pPr>
            <a:r>
              <a:rPr lang="en-US" sz="1600" b="1" i="0" dirty="0" smtClean="0"/>
              <a:t>Point</a:t>
            </a:r>
            <a:r>
              <a:rPr lang="en-US" sz="1600" b="1" i="0" baseline="0" dirty="0" smtClean="0"/>
              <a:t> out that students using a rescue inhaler more than a few times a week are not under control and probably need to take a controller medication prescribed by a health </a:t>
            </a:r>
            <a:r>
              <a:rPr lang="en-US" sz="1600" b="1" i="0" baseline="0" smtClean="0"/>
              <a:t>care provider.</a:t>
            </a:r>
            <a:endParaRPr lang="en-US" sz="1600" b="1" i="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i="1" dirty="0" smtClean="0"/>
              <a:t>A trigger is something that can initiate asthma symptoms, that influences the way air is exchanged. We will talk about triggers generally, but it’s important to remember that triggers vary from individual to individual. Symptoms can be reduced by avoiding an individual’s triggers. </a:t>
            </a:r>
          </a:p>
          <a:p>
            <a:pPr eaLnBrk="1" hangingPunct="1"/>
            <a:endParaRPr lang="en-US" sz="1000" i="1" dirty="0" smtClean="0"/>
          </a:p>
          <a:p>
            <a:pPr eaLnBrk="1" hangingPunct="1"/>
            <a:endParaRPr lang="en-US" sz="1000" i="1" dirty="0" smtClean="0"/>
          </a:p>
          <a:p>
            <a:pPr eaLnBrk="1" hangingPunct="1"/>
            <a:endParaRPr lang="en-US" sz="10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t>Hint: </a:t>
            </a:r>
            <a:r>
              <a:rPr lang="en-US" sz="1000" b="0" i="0" kern="1200" dirty="0" smtClean="0">
                <a:solidFill>
                  <a:schemeClr val="tx1"/>
                </a:solidFill>
                <a:latin typeface="+mn-lt"/>
                <a:ea typeface="+mn-ea"/>
                <a:cs typeface="+mn-cs"/>
              </a:rPr>
              <a:t>"Ask the group what some of the environmental triggers are at their school and have a discussion (chemicals, mold, fragrance,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sng" kern="1200" dirty="0" smtClean="0">
                <a:solidFill>
                  <a:schemeClr val="tx1"/>
                </a:solidFill>
                <a:latin typeface="+mn-lt"/>
                <a:ea typeface="+mn-ea"/>
                <a:cs typeface="+mn-cs"/>
              </a:rPr>
              <a:t>It</a:t>
            </a:r>
            <a:r>
              <a:rPr lang="en-US" sz="1000" b="1" i="0" u="sng" kern="1200" baseline="0" dirty="0" smtClean="0">
                <a:solidFill>
                  <a:schemeClr val="tx1"/>
                </a:solidFill>
                <a:latin typeface="+mn-lt"/>
                <a:ea typeface="+mn-ea"/>
                <a:cs typeface="+mn-cs"/>
              </a:rPr>
              <a:t> is not necessary to go into detail about all the triggers but this information is provided to educate the presenter.</a:t>
            </a:r>
            <a:endParaRPr lang="en-US" sz="1000" b="1" u="sng" dirty="0" smtClean="0"/>
          </a:p>
          <a:p>
            <a:pPr eaLnBrk="1" hangingPunct="1"/>
            <a:endParaRPr lang="en-US" sz="1000" i="1" dirty="0" smtClean="0"/>
          </a:p>
          <a:p>
            <a:pPr eaLnBrk="1" hangingPunct="1"/>
            <a:r>
              <a:rPr lang="en-US" i="1" dirty="0" smtClean="0"/>
              <a:t>Strong emotions</a:t>
            </a:r>
            <a:r>
              <a:rPr lang="en-US" dirty="0" smtClean="0"/>
              <a:t>: When you experience strong emotions -like anger, fear or excitement- your breathing changes, even if you don’t have asthma. When a person with asthma laughs, yells, or cries hard, natural airway changes may cause wheezing or other asthma symptoms. </a:t>
            </a:r>
          </a:p>
          <a:p>
            <a:endParaRPr lang="en-US" sz="1000" i="1" dirty="0" smtClean="0"/>
          </a:p>
          <a:p>
            <a:r>
              <a:rPr lang="en-US" sz="1000" i="1" dirty="0" smtClean="0"/>
              <a:t>Mold</a:t>
            </a:r>
            <a:r>
              <a:rPr lang="en-US" sz="1000" dirty="0" smtClean="0"/>
              <a:t>: Molds create tiny spores to reproduce, just as plants produce seeds. Mold spores float through the indoor and outdoor air continually. When mold spores land on damp places indoors, they may begin growing. For people sensitive to molds, inhaling mold spores can trigger an asthma attack.</a:t>
            </a:r>
            <a:endParaRPr lang="en-US" sz="1000" i="1" dirty="0" smtClean="0"/>
          </a:p>
          <a:p>
            <a:pPr eaLnBrk="1" hangingPunct="1"/>
            <a:endParaRPr lang="en-US" sz="1000" i="1" dirty="0" smtClean="0"/>
          </a:p>
          <a:p>
            <a:pPr eaLnBrk="1" hangingPunct="1"/>
            <a:r>
              <a:rPr lang="en-US" sz="1000" i="1" dirty="0" smtClean="0"/>
              <a:t>Cockroaches: </a:t>
            </a:r>
            <a:r>
              <a:rPr lang="en-US" dirty="0" smtClean="0"/>
              <a:t>Droppings or body parts of cockroaches and other pests can trigger asthma. Certain proteins are found in cockroach feces and saliva and can cause allergic reactions or trigger asthma symptoms in some individuals.</a:t>
            </a:r>
          </a:p>
          <a:p>
            <a:endParaRPr lang="en-US" i="1" dirty="0" smtClean="0"/>
          </a:p>
          <a:p>
            <a:r>
              <a:rPr lang="en-US" i="1" dirty="0" smtClean="0"/>
              <a:t>Dust Mites</a:t>
            </a:r>
            <a:r>
              <a:rPr lang="en-US" dirty="0" smtClean="0"/>
              <a:t>: Dust mites are tiny bugs that are too small to see. Every home has dust mites. They feed on human skin flakes and are found in mattresses, pillows, carpets, upholstered furniture, bedcovers, clothes, stuffed toys and fabric and fabric-covered items. Body parts and droppings from dust mites can trigger asthma in individuals with allergies to dust mites. </a:t>
            </a:r>
          </a:p>
          <a:p>
            <a:pPr defTabSz="948368">
              <a:defRPr/>
            </a:pPr>
            <a:endParaRPr lang="en-US" i="1" dirty="0" smtClean="0"/>
          </a:p>
          <a:p>
            <a:pPr defTabSz="948368">
              <a:defRPr/>
            </a:pPr>
            <a:r>
              <a:rPr lang="en-US" i="1" dirty="0" smtClean="0"/>
              <a:t>Exercise</a:t>
            </a:r>
            <a:r>
              <a:rPr lang="en-US" dirty="0" smtClean="0"/>
              <a:t>: Exercise and other activities that make you breathe harder. Exercise—especially in cold air—is a frequent asthma trigger. A form of asthma called exercise-induced asthma is triggered by physical activity. Symptoms of this kind of asthma may not appear until after several minutes of sustained exercise</a:t>
            </a:r>
          </a:p>
          <a:p>
            <a:pPr defTabSz="948368">
              <a:defRPr/>
            </a:pPr>
            <a:endParaRPr lang="en-US" sz="1000" i="1" dirty="0" smtClean="0"/>
          </a:p>
          <a:p>
            <a:pPr defTabSz="948368">
              <a:defRPr/>
            </a:pPr>
            <a:r>
              <a:rPr lang="en-US" sz="1000" i="1" dirty="0" smtClean="0"/>
              <a:t>Animals: </a:t>
            </a:r>
            <a:r>
              <a:rPr lang="en-US" dirty="0" smtClean="0"/>
              <a:t>Proteins in your pet's skin flakes, urine, feces, saliva and hair can trigger asthma. Dogs, cats, rodents (including hamsters and guinea pigs) and other warm-blooded mammals can trigger asthma in individuals with an allergy to animal dander.</a:t>
            </a:r>
          </a:p>
          <a:p>
            <a:pPr defTabSz="948368">
              <a:defRPr/>
            </a:pPr>
            <a:endParaRPr lang="en-US" dirty="0" smtClean="0"/>
          </a:p>
          <a:p>
            <a:pPr eaLnBrk="1" hangingPunct="1"/>
            <a:endParaRPr lang="en-US" sz="1000" i="1" dirty="0" smtClean="0"/>
          </a:p>
          <a:p>
            <a:pPr defTabSz="948368">
              <a:defRPr/>
            </a:pPr>
            <a:endParaRPr lang="en-US" i="1" dirty="0" smtClean="0"/>
          </a:p>
          <a:p>
            <a:pPr defTabSz="948368">
              <a:defRPr/>
            </a:pPr>
            <a:r>
              <a:rPr lang="en-US" i="1" dirty="0" smtClean="0"/>
              <a:t>Weather/Cold Air: Some weather situations like extremely hot or cold temperatures, changes in barometric pressure or humidity, air quality ,</a:t>
            </a:r>
            <a:r>
              <a:rPr lang="en-US" dirty="0" smtClean="0"/>
              <a:t> dry wind, cold air, or sudden changes in weather can bring on an asthma episode. </a:t>
            </a:r>
            <a:endParaRPr lang="en-US" i="1" dirty="0" smtClean="0"/>
          </a:p>
          <a:p>
            <a:endParaRPr lang="en-US" i="1" dirty="0" smtClean="0"/>
          </a:p>
          <a:p>
            <a:r>
              <a:rPr lang="en-US" i="1" dirty="0" smtClean="0"/>
              <a:t>Tobacco smoke: </a:t>
            </a:r>
            <a:r>
              <a:rPr lang="en-US" dirty="0" smtClean="0"/>
              <a:t>Secondhand smoke is the smoke from a cigarette, cigar or pipe, and the smoke exhaled by a smoker. Secondhand smoke contains more than 4,000 substances, including several compounds that cause cancer.</a:t>
            </a:r>
          </a:p>
          <a:p>
            <a:r>
              <a:rPr lang="en-US" dirty="0" smtClean="0"/>
              <a:t>Secondhand smoke can trigger asthma episodes and increase the severity of attacks.</a:t>
            </a:r>
            <a:endParaRPr lang="en-US" i="1" dirty="0" smtClean="0"/>
          </a:p>
          <a:p>
            <a:pPr defTabSz="948368">
              <a:defRPr/>
            </a:pPr>
            <a:endParaRPr lang="en-US" i="1" dirty="0" smtClean="0"/>
          </a:p>
          <a:p>
            <a:pPr defTabSz="948368">
              <a:defRPr/>
            </a:pPr>
            <a:r>
              <a:rPr lang="en-US" i="1" dirty="0" smtClean="0"/>
              <a:t>Respiratory infections: Respiratory infections such as colds, flu, sore throats, and sinus infections are the number one asthma trigger in children. </a:t>
            </a:r>
          </a:p>
          <a:p>
            <a:pPr eaLnBrk="1" hangingPunct="1"/>
            <a:endParaRPr lang="en-US" i="1" dirty="0" smtClean="0"/>
          </a:p>
          <a:p>
            <a:pPr eaLnBrk="1" hangingPunct="1"/>
            <a:r>
              <a:rPr lang="en-US" i="1" dirty="0" smtClean="0"/>
              <a:t>Chemicals: </a:t>
            </a:r>
            <a:r>
              <a:rPr lang="en-US" dirty="0" smtClean="0"/>
              <a:t>Chemical irritants are found in some products in your house and may trigger asthma. Asthma may be worse around products such as cleaners, paints, adhesives, pesticides, cosmetics or air fresheners. Also, strong fumes or odors like household sprays, paint, gasoline, perfumes, and scented soaps can aggravate inflamed, sensitive airways</a:t>
            </a:r>
          </a:p>
          <a:p>
            <a:pPr eaLnBrk="1" hangingPunct="1"/>
            <a:endParaRPr lang="en-US" i="1" dirty="0" smtClean="0"/>
          </a:p>
          <a:p>
            <a:pPr eaLnBrk="1" hangingPunct="1"/>
            <a:r>
              <a:rPr lang="en-US" i="1" dirty="0" smtClean="0"/>
              <a:t>Bad Air Quality: </a:t>
            </a:r>
            <a:r>
              <a:rPr lang="en-US" i="0" dirty="0" smtClean="0"/>
              <a:t> Poor</a:t>
            </a:r>
            <a:r>
              <a:rPr lang="en-US" i="0" baseline="0" dirty="0" smtClean="0"/>
              <a:t> air quality can trigger an asthma attack.  Bad air quality is especially a concern from November to February (Utah’s inversion season).  The Utah Asthma Program has worked with the Department of Environmental Quality to develop guidelines, known as the Recess Guidance, for when students should remain indoors based on pollution levels.  </a:t>
            </a:r>
            <a:endParaRPr lang="en-US" i="1" dirty="0" smtClean="0"/>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07326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a good idea to keep a copy of the Emergency Protocol for Schools in your classroom.  It provides specific steps to take in case of an asthma attack.</a:t>
            </a:r>
          </a:p>
          <a:p>
            <a:endParaRPr lang="en-US" baseline="0" dirty="0" smtClean="0"/>
          </a:p>
          <a:p>
            <a:r>
              <a:rPr lang="en-US" baseline="0" dirty="0" smtClean="0"/>
              <a:t>It is divided into 3 zones: Green, Yellow, and Red</a:t>
            </a:r>
          </a:p>
          <a:p>
            <a:endParaRPr lang="en-US" baseline="0" dirty="0" smtClean="0"/>
          </a:p>
          <a:p>
            <a:r>
              <a:rPr lang="en-US" baseline="0" dirty="0" smtClean="0"/>
              <a:t>In the green zone, students do not show asthma symptoms</a:t>
            </a:r>
          </a:p>
          <a:p>
            <a:r>
              <a:rPr lang="en-US" baseline="0" dirty="0" smtClean="0"/>
              <a:t>In the yellow zone, students are experiencing one or more asthma symptoms</a:t>
            </a:r>
          </a:p>
          <a:p>
            <a:r>
              <a:rPr lang="en-US" baseline="0" dirty="0" smtClean="0"/>
              <a:t>The red zone is an asthma emergency.  If the student is experiencing one or more symptoms described in the red zone, call 911 immediately.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This slide describes what to do in the Green Zone.</a:t>
            </a:r>
          </a:p>
          <a:p>
            <a:pPr eaLnBrk="1" hangingPunct="1"/>
            <a:endParaRPr lang="en-US" dirty="0" smtClean="0"/>
          </a:p>
          <a:p>
            <a:pPr eaLnBrk="1" hangingPunct="1"/>
            <a:r>
              <a:rPr lang="en-US" dirty="0" smtClean="0"/>
              <a:t>Be prepared--</a:t>
            </a:r>
            <a:endParaRPr lang="en-US" baseline="0" dirty="0" smtClean="0"/>
          </a:p>
          <a:p>
            <a:pPr eaLnBrk="1" hangingPunct="1"/>
            <a:endParaRPr lang="en-US" baseline="0" dirty="0" smtClean="0"/>
          </a:p>
          <a:p>
            <a:pPr eaLnBrk="1" hangingPunct="1"/>
            <a:r>
              <a:rPr lang="en-US" dirty="0" smtClean="0"/>
              <a:t>Know which students have asthma and where their medicine is kept. </a:t>
            </a:r>
          </a:p>
          <a:p>
            <a:pPr eaLnBrk="1" hangingPunct="1"/>
            <a:endParaRPr lang="en-US" dirty="0" smtClean="0"/>
          </a:p>
          <a:p>
            <a:pPr eaLnBrk="1" hangingPunct="1"/>
            <a:r>
              <a:rPr lang="en-US" dirty="0" smtClean="0"/>
              <a:t>Be alert for students who may have asthma symptoms. Symptoms can become progressively worse and lead to severe, even life-threatening asthma attacks. Treating symptoms promptly can prevent this and allow the student to resume school activities.</a:t>
            </a:r>
          </a:p>
          <a:p>
            <a:pPr eaLnBrk="1" hangingPunct="1"/>
            <a:endParaRPr lang="en-US" dirty="0" smtClean="0"/>
          </a:p>
          <a:p>
            <a:pPr eaLnBrk="1" hangingPunct="1"/>
            <a:r>
              <a:rPr lang="en-US" dirty="0" smtClean="0"/>
              <a:t>Be aware of</a:t>
            </a:r>
            <a:r>
              <a:rPr lang="en-US" baseline="0" dirty="0" smtClean="0"/>
              <a:t> the common indoor and outdoor triggers in the school environment:</a:t>
            </a:r>
          </a:p>
          <a:p>
            <a:pPr eaLnBrk="1" hangingPunct="1"/>
            <a:r>
              <a:rPr lang="en-US" baseline="0" dirty="0" smtClean="0"/>
              <a:t>-Cleaning supplies (especially aerosol sprays)</a:t>
            </a:r>
          </a:p>
          <a:p>
            <a:pPr eaLnBrk="1" hangingPunct="1"/>
            <a:r>
              <a:rPr lang="en-US" baseline="0" dirty="0" smtClean="0"/>
              <a:t>-Art supplies (strong odors)</a:t>
            </a:r>
          </a:p>
          <a:p>
            <a:pPr eaLnBrk="1" hangingPunct="1"/>
            <a:r>
              <a:rPr lang="en-US" baseline="0" dirty="0" smtClean="0"/>
              <a:t>-Dust mites</a:t>
            </a:r>
          </a:p>
          <a:p>
            <a:pPr eaLnBrk="1" hangingPunct="1"/>
            <a:r>
              <a:rPr lang="en-US" baseline="0" dirty="0" smtClean="0"/>
              <a:t>-Chalk or dry erase markers</a:t>
            </a:r>
          </a:p>
          <a:p>
            <a:pPr eaLnBrk="1" hangingPunct="1"/>
            <a:r>
              <a:rPr lang="en-US" baseline="0" dirty="0" smtClean="0"/>
              <a:t>-Exercise (Recess)</a:t>
            </a:r>
          </a:p>
          <a:p>
            <a:pPr eaLnBrk="1" hangingPunct="1"/>
            <a:r>
              <a:rPr lang="en-US" baseline="0" dirty="0" smtClean="0"/>
              <a:t>-any others?</a:t>
            </a:r>
          </a:p>
          <a:p>
            <a:pPr eaLnBrk="1" hangingPunct="1"/>
            <a:endParaRPr lang="en-US" baseline="0" dirty="0" smtClean="0"/>
          </a:p>
          <a:p>
            <a:pPr eaLnBrk="1" hangingPunct="1"/>
            <a:r>
              <a:rPr lang="en-US" baseline="0" dirty="0" smtClean="0"/>
              <a:t>It is important to identify and remove or minimize these triggers.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24266" indent="-224266"/>
            <a:r>
              <a:rPr lang="en-US" dirty="0" smtClean="0">
                <a:latin typeface="Tahoma" pitchFamily="-128" charset="0"/>
              </a:rPr>
              <a:t>This</a:t>
            </a:r>
            <a:r>
              <a:rPr lang="en-US" baseline="0" dirty="0" smtClean="0">
                <a:latin typeface="Tahoma" pitchFamily="-128" charset="0"/>
              </a:rPr>
              <a:t> slide describes what to do when a student is experiencing asthma symptoms (yellow zone)</a:t>
            </a:r>
          </a:p>
          <a:p>
            <a:pPr marL="224266" indent="-224266"/>
            <a:endParaRPr lang="en-US" dirty="0" smtClean="0">
              <a:latin typeface="Tahoma" pitchFamily="-128" charset="0"/>
            </a:endParaRPr>
          </a:p>
          <a:p>
            <a:pPr marL="224266" indent="-224266">
              <a:buFontTx/>
              <a:buAutoNum type="arabicParenR"/>
            </a:pPr>
            <a:r>
              <a:rPr lang="en-US" dirty="0" smtClean="0">
                <a:latin typeface="Tahoma" pitchFamily="-128" charset="0"/>
              </a:rPr>
              <a:t>Quickly evaluate the situation. Call 911 if the student has any red zone symptoms: struggling to breathe, talk, stay awake, has blue lips, or asks for an ambulance.</a:t>
            </a:r>
          </a:p>
          <a:p>
            <a:pPr marL="224266" indent="-224266">
              <a:buFontTx/>
              <a:buAutoNum type="arabicParenR"/>
            </a:pPr>
            <a:r>
              <a:rPr lang="en-US" dirty="0" smtClean="0">
                <a:latin typeface="Tahoma" pitchFamily="-128" charset="0"/>
              </a:rPr>
              <a:t> Never leave a student alone. Have an adult accompany the student to the health room or send for help from a school nurse designee. Do not wait.</a:t>
            </a:r>
          </a:p>
          <a:p>
            <a:pPr marL="224266" indent="-224266">
              <a:buFontTx/>
              <a:buAutoNum type="arabicParenR"/>
            </a:pPr>
            <a:r>
              <a:rPr lang="en-US" dirty="0" smtClean="0">
                <a:latin typeface="Tahoma" pitchFamily="-128" charset="0"/>
              </a:rPr>
              <a:t> Stop the student’s activity. If the episode began after exposure to an allergen or irritant, remove the student from the allergen or irritant, if possible. Help the student be calm and in a comfortable position.</a:t>
            </a:r>
          </a:p>
          <a:p>
            <a:pPr marL="224266" indent="-224266">
              <a:buFontTx/>
              <a:buAutoNum type="arabicParenR"/>
            </a:pPr>
            <a:r>
              <a:rPr lang="en-US" dirty="0" smtClean="0">
                <a:latin typeface="Tahoma" pitchFamily="-128" charset="0"/>
              </a:rPr>
              <a:t>Put the child in an upright,</a:t>
            </a:r>
            <a:r>
              <a:rPr lang="en-US" baseline="0" dirty="0" smtClean="0">
                <a:latin typeface="Tahoma" pitchFamily="-128" charset="0"/>
              </a:rPr>
              <a:t> sitting position. Breathing is easiest while sitting up.</a:t>
            </a:r>
            <a:endParaRPr lang="en-US" dirty="0" smtClean="0">
              <a:latin typeface="Tahoma" pitchFamily="-128" charset="0"/>
            </a:endParaRPr>
          </a:p>
          <a:p>
            <a:pPr marL="224266" indent="-224266">
              <a:buFontTx/>
              <a:buAutoNum type="arabicParenR"/>
            </a:pPr>
            <a:r>
              <a:rPr lang="en-US" dirty="0" smtClean="0">
                <a:latin typeface="Tahoma" pitchFamily="-128" charset="0"/>
              </a:rPr>
              <a:t>Help the student locate and take his/her prescribed quick relief inhaler medicine.</a:t>
            </a:r>
          </a:p>
          <a:p>
            <a:pPr marL="224266" indent="-224266">
              <a:buFontTx/>
              <a:buAutoNum type="arabicParenR"/>
            </a:pPr>
            <a:r>
              <a:rPr lang="en-US" dirty="0" smtClean="0">
                <a:latin typeface="Tahoma" pitchFamily="-128" charset="0"/>
              </a:rPr>
              <a:t>Contact parent/guardian</a:t>
            </a:r>
          </a:p>
          <a:p>
            <a:pPr marL="224266" indent="-224266">
              <a:buFontTx/>
              <a:buAutoNum type="arabicParenR"/>
            </a:pPr>
            <a:r>
              <a:rPr lang="en-US" dirty="0" smtClean="0">
                <a:latin typeface="Tahoma" pitchFamily="-128" charset="0"/>
              </a:rPr>
              <a:t>Repeat quick-relief inhaler medicine in 10-20 minutes if student is still having trouble breathing.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signs</a:t>
            </a:r>
            <a:r>
              <a:rPr lang="en-US" baseline="0" dirty="0" smtClean="0"/>
              <a:t> of an asthma emergency (red zone).  Remember to call 911 immediately if your student has any of these symptoms.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58856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297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0"/>
            <a:ext cx="9144000" cy="27463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5987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361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D2D270-D7C5-A44E-B325-54DE8F9E35E3}" type="datetimeFigureOut">
              <a:rPr lang="en-US" smtClean="0"/>
              <a:pPr/>
              <a:t>4/20/2017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5162833-08FB-E643-B1B0-E0967C956906}" type="slidenum">
              <a:rPr lang="en-US" smtClean="0"/>
              <a:pPr/>
              <a:t>‹#›</a:t>
            </a:fld>
            <a:endParaRPr lang="en-US"/>
          </a:p>
        </p:txBody>
      </p:sp>
    </p:spTree>
    <p:extLst>
      <p:ext uri="{BB962C8B-B14F-4D97-AF65-F5344CB8AC3E}">
        <p14:creationId xmlns:p14="http://schemas.microsoft.com/office/powerpoint/2010/main" xmlns="" val="16339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1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15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308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35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56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53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256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53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9437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8185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929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67382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64019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70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9177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83362"/>
            <a:ext cx="9144000" cy="27463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8626" y="6553888"/>
            <a:ext cx="9156700" cy="0"/>
          </a:xfrm>
          <a:prstGeom prst="line">
            <a:avLst/>
          </a:prstGeom>
          <a:ln w="57150">
            <a:solidFill>
              <a:srgbClr val="FFC000"/>
            </a:solidFill>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283541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db3p9RZoR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youtube.com/watch?v=uJy97bTdGz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ir.utah.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hyperlink" Target="http://health.utah.gov/asthma/schools/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health.utah.gov/asthma/airquality/recess.html" TargetMode="External"/><Relationship Id="rId4" Type="http://schemas.openxmlformats.org/officeDocument/2006/relationships/hyperlink" Target="http://air.utah.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DOH Logo_RGB_Horz.jpg"/>
          <p:cNvPicPr>
            <a:picLocks noChangeAspect="1"/>
          </p:cNvPicPr>
          <p:nvPr/>
        </p:nvPicPr>
        <p:blipFill>
          <a:blip r:embed="rId3" cstate="print"/>
          <a:stretch>
            <a:fillRect/>
          </a:stretch>
        </p:blipFill>
        <p:spPr>
          <a:xfrm>
            <a:off x="2682972" y="5200651"/>
            <a:ext cx="3698128" cy="1091828"/>
          </a:xfrm>
          <a:prstGeom prst="rect">
            <a:avLst/>
          </a:prstGeom>
        </p:spPr>
      </p:pic>
      <p:sp>
        <p:nvSpPr>
          <p:cNvPr id="7" name="TextBox 6"/>
          <p:cNvSpPr txBox="1"/>
          <p:nvPr/>
        </p:nvSpPr>
        <p:spPr>
          <a:xfrm>
            <a:off x="685800" y="2745938"/>
            <a:ext cx="7772400" cy="1292662"/>
          </a:xfrm>
          <a:prstGeom prst="rect">
            <a:avLst/>
          </a:prstGeom>
          <a:noFill/>
        </p:spPr>
        <p:txBody>
          <a:bodyPr wrap="square" rtlCol="0">
            <a:spAutoFit/>
          </a:bodyPr>
          <a:lstStyle/>
          <a:p>
            <a:r>
              <a:rPr lang="en-US" sz="2600" dirty="0" smtClean="0">
                <a:solidFill>
                  <a:schemeClr val="tx1">
                    <a:lumMod val="85000"/>
                    <a:lumOff val="15000"/>
                  </a:schemeClr>
                </a:solidFill>
              </a:rPr>
              <a:t/>
            </a:r>
            <a:br>
              <a:rPr lang="en-US" sz="2600" dirty="0" smtClean="0">
                <a:solidFill>
                  <a:schemeClr val="tx1">
                    <a:lumMod val="85000"/>
                    <a:lumOff val="15000"/>
                  </a:schemeClr>
                </a:solidFill>
              </a:rPr>
            </a:br>
            <a:r>
              <a:rPr lang="en-US" sz="2600" dirty="0" smtClean="0">
                <a:solidFill>
                  <a:schemeClr val="tx1">
                    <a:lumMod val="85000"/>
                    <a:lumOff val="15000"/>
                  </a:schemeClr>
                </a:solidFill>
              </a:rPr>
              <a:t> Essential  information for educators who assist the 7% of Utah school students who are diagnosed with asthma</a:t>
            </a:r>
            <a:endParaRPr lang="en-US" sz="2600" dirty="0">
              <a:solidFill>
                <a:schemeClr val="tx1">
                  <a:lumMod val="85000"/>
                  <a:lumOff val="15000"/>
                </a:schemeClr>
              </a:solidFill>
            </a:endParaRPr>
          </a:p>
        </p:txBody>
      </p:sp>
      <p:sp>
        <p:nvSpPr>
          <p:cNvPr id="9" name="Rectangle 8"/>
          <p:cNvSpPr/>
          <p:nvPr/>
        </p:nvSpPr>
        <p:spPr>
          <a:xfrm>
            <a:off x="0" y="0"/>
            <a:ext cx="9144000" cy="23241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22275"/>
            <a:ext cx="7772400" cy="1470025"/>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5100" b="1" dirty="0" smtClean="0"/>
              <a:t/>
            </a:r>
            <a:br>
              <a:rPr lang="en-US" sz="5100" b="1" dirty="0" smtClean="0"/>
            </a:br>
            <a:r>
              <a:rPr lang="en-US" sz="5100" b="1" dirty="0" smtClean="0">
                <a:solidFill>
                  <a:srgbClr val="FFFFFF"/>
                </a:solidFill>
              </a:rPr>
              <a:t> What to do in Case of an </a:t>
            </a:r>
            <a:br>
              <a:rPr lang="en-US" sz="5100" b="1" dirty="0" smtClean="0">
                <a:solidFill>
                  <a:srgbClr val="FFFFFF"/>
                </a:solidFill>
              </a:rPr>
            </a:br>
            <a:r>
              <a:rPr lang="en-US" sz="5100" b="1" dirty="0" smtClean="0">
                <a:solidFill>
                  <a:srgbClr val="FFFFFF"/>
                </a:solidFill>
              </a:rPr>
              <a:t>Asthma Attack </a:t>
            </a:r>
            <a:r>
              <a:rPr lang="en-US" b="1" dirty="0">
                <a:solidFill>
                  <a:srgbClr val="FFFFFF"/>
                </a:solidFill>
              </a:rPr>
              <a:t/>
            </a:r>
            <a:br>
              <a:rPr lang="en-US" b="1" dirty="0">
                <a:solidFill>
                  <a:srgbClr val="FFFFFF"/>
                </a:solidFill>
              </a:rPr>
            </a:br>
            <a:r>
              <a:rPr lang="en-US" b="1" dirty="0"/>
              <a:t/>
            </a:r>
            <a:br>
              <a:rPr lang="en-US" b="1" dirty="0"/>
            </a:br>
            <a:endParaRPr lang="en-US" b="1" dirty="0"/>
          </a:p>
        </p:txBody>
      </p:sp>
      <p:cxnSp>
        <p:nvCxnSpPr>
          <p:cNvPr id="11" name="Straight Connector 10"/>
          <p:cNvCxnSpPr/>
          <p:nvPr/>
        </p:nvCxnSpPr>
        <p:spPr>
          <a:xfrm>
            <a:off x="0" y="2362200"/>
            <a:ext cx="9144000"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915400" cy="1066800"/>
          </a:xfrm>
        </p:spPr>
        <p:txBody>
          <a:bodyPr>
            <a:normAutofit fontScale="90000"/>
          </a:bodyPr>
          <a:lstStyle/>
          <a:p>
            <a:pPr algn="ctr"/>
            <a:r>
              <a:rPr lang="en-US" dirty="0" smtClean="0"/>
              <a:t>Asthma Medication Policy in Schools</a:t>
            </a:r>
            <a:br>
              <a:rPr lang="en-US" dirty="0" smtClean="0"/>
            </a:br>
            <a:endParaRPr lang="en-US" dirty="0"/>
          </a:p>
        </p:txBody>
      </p:sp>
      <p:sp>
        <p:nvSpPr>
          <p:cNvPr id="5" name="Content Placeholder 4"/>
          <p:cNvSpPr>
            <a:spLocks noGrp="1"/>
          </p:cNvSpPr>
          <p:nvPr>
            <p:ph idx="1"/>
          </p:nvPr>
        </p:nvSpPr>
        <p:spPr>
          <a:xfrm>
            <a:off x="228600" y="1219200"/>
            <a:ext cx="4436820" cy="5334000"/>
          </a:xfrm>
        </p:spPr>
        <p:txBody>
          <a:bodyPr>
            <a:normAutofit fontScale="92500" lnSpcReduction="10000"/>
          </a:bodyPr>
          <a:lstStyle/>
          <a:p>
            <a:r>
              <a:rPr lang="en-US" sz="3000" dirty="0" smtClean="0"/>
              <a:t>Utah State Law allows children to carry and use inhaled asthma medications at </a:t>
            </a:r>
            <a:r>
              <a:rPr lang="en-US" sz="3000" dirty="0" smtClean="0"/>
              <a:t>school</a:t>
            </a:r>
            <a:endParaRPr lang="en-US" dirty="0" smtClean="0"/>
          </a:p>
          <a:p>
            <a:r>
              <a:rPr lang="en-US" sz="3000" dirty="0" smtClean="0">
                <a:solidFill>
                  <a:srgbClr val="FF0000"/>
                </a:solidFill>
              </a:rPr>
              <a:t>Asthma </a:t>
            </a:r>
            <a:r>
              <a:rPr lang="en-US" sz="3000" dirty="0" smtClean="0">
                <a:solidFill>
                  <a:srgbClr val="FF0000"/>
                </a:solidFill>
              </a:rPr>
              <a:t>Action Plan Form</a:t>
            </a:r>
          </a:p>
          <a:p>
            <a:pPr marL="0" indent="0">
              <a:spcBef>
                <a:spcPts val="0"/>
              </a:spcBef>
              <a:buNone/>
            </a:pPr>
            <a:r>
              <a:rPr lang="en-US" sz="3000" dirty="0" smtClean="0">
                <a:solidFill>
                  <a:schemeClr val="accent1">
                    <a:lumMod val="75000"/>
                  </a:schemeClr>
                </a:solidFill>
              </a:rPr>
              <a:t> 	-  </a:t>
            </a:r>
            <a:r>
              <a:rPr lang="en-US" sz="2600" dirty="0" smtClean="0"/>
              <a:t>Signed by parents</a:t>
            </a:r>
          </a:p>
          <a:p>
            <a:pPr lvl="1"/>
            <a:r>
              <a:rPr lang="en-US" sz="2600" dirty="0" smtClean="0"/>
              <a:t>Signed by health care provider</a:t>
            </a:r>
          </a:p>
          <a:p>
            <a:pPr lvl="1"/>
            <a:r>
              <a:rPr lang="en-US" sz="2600" dirty="0" smtClean="0"/>
              <a:t>Kept on file at school</a:t>
            </a:r>
          </a:p>
          <a:p>
            <a:pPr lvl="1"/>
            <a:r>
              <a:rPr lang="en-US" sz="2600" dirty="0" smtClean="0"/>
              <a:t>Identifies whether students self-carry inhaler or store at school and have adult help. </a:t>
            </a:r>
          </a:p>
          <a:p>
            <a:r>
              <a:rPr lang="en-US" sz="2800" b="1" dirty="0" smtClean="0">
                <a:solidFill>
                  <a:srgbClr val="FF0000"/>
                </a:solidFill>
              </a:rPr>
              <a:t>Notify </a:t>
            </a:r>
            <a:r>
              <a:rPr lang="en-US" sz="2800" b="1" dirty="0">
                <a:solidFill>
                  <a:srgbClr val="FF0000"/>
                </a:solidFill>
              </a:rPr>
              <a:t>your School Nurse!</a:t>
            </a:r>
          </a:p>
          <a:p>
            <a:pPr marL="285706" indent="-285706">
              <a:buFont typeface="Arial" panose="020B0604020202020204" pitchFamily="34" charset="0"/>
              <a:buChar char="•"/>
            </a:pPr>
            <a:endParaRPr lang="en-US" dirty="0"/>
          </a:p>
          <a:p>
            <a:pPr lvl="1"/>
            <a:endParaRPr lang="en-US" sz="2600" dirty="0" smtClean="0"/>
          </a:p>
        </p:txBody>
      </p:sp>
      <p:pic>
        <p:nvPicPr>
          <p:cNvPr id="6" name="Picture 5" descr="AAP2.jpg"/>
          <p:cNvPicPr>
            <a:picLocks noChangeAspect="1"/>
          </p:cNvPicPr>
          <p:nvPr/>
        </p:nvPicPr>
        <p:blipFill>
          <a:blip r:embed="rId3" cstate="print"/>
          <a:srcRect l="3987" t="3333" r="3987" b="34444"/>
          <a:stretch>
            <a:fillRect/>
          </a:stretch>
        </p:blipFill>
        <p:spPr>
          <a:xfrm>
            <a:off x="5562600" y="3581401"/>
            <a:ext cx="3352800" cy="2933699"/>
          </a:xfrm>
          <a:prstGeom prst="rect">
            <a:avLst/>
          </a:prstGeom>
        </p:spPr>
      </p:pic>
      <p:pic>
        <p:nvPicPr>
          <p:cNvPr id="7" name="Picture 6" descr="AsthmaSchoolForm-page-001.jpg"/>
          <p:cNvPicPr>
            <a:picLocks noChangeAspect="1"/>
          </p:cNvPicPr>
          <p:nvPr/>
        </p:nvPicPr>
        <p:blipFill>
          <a:blip r:embed="rId4" cstate="print"/>
          <a:srcRect l="3887" t="4505" r="2827" b="2385"/>
          <a:stretch>
            <a:fillRect/>
          </a:stretch>
        </p:blipFill>
        <p:spPr>
          <a:xfrm>
            <a:off x="4723152" y="965210"/>
            <a:ext cx="3701394" cy="4780967"/>
          </a:xfrm>
          <a:prstGeom prst="rect">
            <a:avLst/>
          </a:prstGeom>
          <a:ln>
            <a:solidFill>
              <a:srgbClr val="000000"/>
            </a:solidFill>
          </a:ln>
        </p:spPr>
      </p:pic>
    </p:spTree>
    <p:extLst>
      <p:ext uri="{BB962C8B-B14F-4D97-AF65-F5344CB8AC3E}">
        <p14:creationId xmlns:p14="http://schemas.microsoft.com/office/powerpoint/2010/main" xmlns="" val="1171828227"/>
      </p:ext>
    </p:extLst>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6191250" cy="1143000"/>
          </a:xfrm>
        </p:spPr>
        <p:txBody>
          <a:bodyPr>
            <a:normAutofit/>
          </a:bodyPr>
          <a:lstStyle/>
          <a:p>
            <a:r>
              <a:rPr lang="en-US" sz="3600" dirty="0" smtClean="0"/>
              <a:t>Know </a:t>
            </a:r>
            <a:r>
              <a:rPr lang="en-US" sz="3600" dirty="0" smtClean="0"/>
              <a:t>How </a:t>
            </a:r>
            <a:r>
              <a:rPr lang="en-US" sz="3600" dirty="0" smtClean="0"/>
              <a:t>to Use an Inhaler </a:t>
            </a:r>
            <a:endParaRPr lang="en-US" sz="3600" dirty="0"/>
          </a:p>
        </p:txBody>
      </p:sp>
      <p:sp>
        <p:nvSpPr>
          <p:cNvPr id="3" name="Content Placeholder 2"/>
          <p:cNvSpPr>
            <a:spLocks noGrp="1"/>
          </p:cNvSpPr>
          <p:nvPr>
            <p:ph sz="quarter" idx="1"/>
          </p:nvPr>
        </p:nvSpPr>
        <p:spPr>
          <a:xfrm>
            <a:off x="457200" y="1570038"/>
            <a:ext cx="6191250" cy="4525963"/>
          </a:xfrm>
        </p:spPr>
        <p:txBody>
          <a:bodyPr/>
          <a:lstStyle/>
          <a:p>
            <a:r>
              <a:rPr lang="en-US" dirty="0" smtClean="0">
                <a:hlinkClick r:id="rId3"/>
              </a:rPr>
              <a:t>http://www.youtube.com/watch?v=Rdb3p9RZoR4</a:t>
            </a:r>
            <a:r>
              <a:rPr lang="en-US" dirty="0" smtClean="0"/>
              <a:t> </a:t>
            </a:r>
          </a:p>
          <a:p>
            <a:endParaRPr lang="en-US" dirty="0"/>
          </a:p>
          <a:p>
            <a:pPr marL="0" indent="0" algn="ctr">
              <a:buNone/>
            </a:pPr>
            <a:r>
              <a:rPr lang="en-US" sz="3600" dirty="0"/>
              <a:t>How to Use an Inhaler with </a:t>
            </a:r>
            <a:r>
              <a:rPr lang="en-US" sz="3600" dirty="0" smtClean="0"/>
              <a:t>Spacer</a:t>
            </a:r>
          </a:p>
          <a:p>
            <a:r>
              <a:rPr lang="en-US" dirty="0">
                <a:hlinkClick r:id="rId4"/>
              </a:rPr>
              <a:t>http://www.youtube.com/watch?v=uJy97bTdGzI</a:t>
            </a:r>
            <a:r>
              <a:rPr lang="en-US" dirty="0"/>
              <a:t> </a:t>
            </a:r>
          </a:p>
          <a:p>
            <a:endParaRPr lang="en-US" dirty="0"/>
          </a:p>
        </p:txBody>
      </p:sp>
      <p:pic>
        <p:nvPicPr>
          <p:cNvPr id="4" name="Picture 3"/>
          <p:cNvPicPr>
            <a:picLocks noChangeAspect="1"/>
          </p:cNvPicPr>
          <p:nvPr/>
        </p:nvPicPr>
        <p:blipFill>
          <a:blip r:embed="rId5"/>
          <a:stretch>
            <a:fillRect/>
          </a:stretch>
        </p:blipFill>
        <p:spPr>
          <a:xfrm>
            <a:off x="6962870" y="1866900"/>
            <a:ext cx="1885919" cy="2514559"/>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how air quality </a:t>
            </a:r>
            <a:r>
              <a:rPr lang="en-US" dirty="0" smtClean="0"/>
              <a:t>affects </a:t>
            </a:r>
            <a:r>
              <a:rPr lang="en-US" dirty="0" smtClean="0"/>
              <a:t>asthma</a:t>
            </a:r>
            <a:endParaRPr lang="en-US" dirty="0"/>
          </a:p>
        </p:txBody>
      </p:sp>
      <p:sp>
        <p:nvSpPr>
          <p:cNvPr id="3" name="Text Placeholder 2"/>
          <p:cNvSpPr>
            <a:spLocks noGrp="1"/>
          </p:cNvSpPr>
          <p:nvPr>
            <p:ph type="body" idx="1"/>
          </p:nvPr>
        </p:nvSpPr>
        <p:spPr/>
        <p:txBody>
          <a:bodyPr>
            <a:normAutofit/>
          </a:bodyPr>
          <a:lstStyle/>
          <a:p>
            <a:r>
              <a:rPr lang="en-US" dirty="0" smtClean="0"/>
              <a:t>Check air quality before recess</a:t>
            </a:r>
            <a:endParaRPr lang="en-US" dirty="0"/>
          </a:p>
        </p:txBody>
      </p:sp>
      <p:sp>
        <p:nvSpPr>
          <p:cNvPr id="4" name="Content Placeholder 3"/>
          <p:cNvSpPr>
            <a:spLocks noGrp="1"/>
          </p:cNvSpPr>
          <p:nvPr>
            <p:ph sz="half" idx="2"/>
          </p:nvPr>
        </p:nvSpPr>
        <p:spPr/>
        <p:txBody>
          <a:bodyPr>
            <a:normAutofit lnSpcReduction="10000"/>
          </a:bodyPr>
          <a:lstStyle/>
          <a:p>
            <a:pPr marL="0" indent="0">
              <a:buNone/>
            </a:pPr>
            <a:endParaRPr lang="en-US" dirty="0" smtClean="0"/>
          </a:p>
          <a:p>
            <a:r>
              <a:rPr lang="en-US" dirty="0">
                <a:hlinkClick r:id="rId3"/>
              </a:rPr>
              <a:t>http://air.utah.gov</a:t>
            </a:r>
            <a:r>
              <a:rPr lang="en-US" dirty="0" smtClean="0">
                <a:hlinkClick r:id="rId3"/>
              </a:rPr>
              <a:t>/</a:t>
            </a:r>
            <a:endParaRPr lang="en-US" dirty="0" smtClean="0"/>
          </a:p>
          <a:p>
            <a:endParaRPr lang="en-US" dirty="0"/>
          </a:p>
          <a:p>
            <a:r>
              <a:rPr lang="en-US" dirty="0" smtClean="0"/>
              <a:t>Find current conditions for your county</a:t>
            </a:r>
          </a:p>
          <a:p>
            <a:endParaRPr lang="en-US" dirty="0"/>
          </a:p>
          <a:p>
            <a:r>
              <a:rPr lang="en-US" dirty="0" smtClean="0"/>
              <a:t>Have a school plan in place which helps manage when </a:t>
            </a:r>
            <a:r>
              <a:rPr lang="en-US" dirty="0" smtClean="0"/>
              <a:t>students </a:t>
            </a:r>
            <a:r>
              <a:rPr lang="en-US" dirty="0" smtClean="0"/>
              <a:t>should stay inside for recess</a:t>
            </a:r>
          </a:p>
          <a:p>
            <a:pPr marL="0" indent="0">
              <a:buNone/>
            </a:pPr>
            <a:endParaRPr lang="en-US" dirty="0"/>
          </a:p>
          <a:p>
            <a:endParaRPr lang="en-US" dirty="0"/>
          </a:p>
        </p:txBody>
      </p:sp>
      <p:sp>
        <p:nvSpPr>
          <p:cNvPr id="5" name="Text Placeholder 4"/>
          <p:cNvSpPr>
            <a:spLocks noGrp="1"/>
          </p:cNvSpPr>
          <p:nvPr>
            <p:ph type="body" sz="quarter" idx="3"/>
          </p:nvPr>
        </p:nvSpPr>
        <p:spPr>
          <a:xfrm>
            <a:off x="4873625" y="1725613"/>
            <a:ext cx="4041775" cy="639762"/>
          </a:xfrm>
        </p:spPr>
        <p:txBody>
          <a:bodyPr>
            <a:normAutofit/>
          </a:bodyPr>
          <a:lstStyle/>
          <a:p>
            <a:r>
              <a:rPr lang="en-US" dirty="0" smtClean="0"/>
              <a:t>Follow Utah Recess Guidelines</a:t>
            </a:r>
          </a:p>
        </p:txBody>
      </p:sp>
      <p:pic>
        <p:nvPicPr>
          <p:cNvPr id="7" name="Content Placeholder 6" descr="recessguidance.pdf"/>
          <p:cNvPicPr>
            <a:picLocks noGrp="1" noChangeAspect="1"/>
          </p:cNvPicPr>
          <p:nvPr>
            <p:ph sz="quarter" idx="4"/>
          </p:nvPr>
        </p:nvPicPr>
        <p:blipFill>
          <a:blip r:embed="rId4">
            <a:extLst>
              <a:ext uri="{28A0092B-C50C-407E-A947-70E740481C1C}">
                <a14:useLocalDpi xmlns:a14="http://schemas.microsoft.com/office/drawing/2010/main" xmlns="" val="0"/>
              </a:ext>
            </a:extLst>
          </a:blip>
          <a:srcRect t="12229" b="12229"/>
          <a:stretch>
            <a:fillRect/>
          </a:stretch>
        </p:blipFill>
        <p:spPr>
          <a:xfrm>
            <a:off x="4911725" y="2365375"/>
            <a:ext cx="4041775" cy="3951288"/>
          </a:xfrm>
        </p:spPr>
      </p:pic>
    </p:spTree>
    <p:extLst>
      <p:ext uri="{BB962C8B-B14F-4D97-AF65-F5344CB8AC3E}">
        <p14:creationId xmlns:p14="http://schemas.microsoft.com/office/powerpoint/2010/main" xmlns="" val="403696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normAutofit/>
          </a:bodyPr>
          <a:lstStyle/>
          <a:p>
            <a:pPr algn="ctr"/>
            <a:r>
              <a:rPr lang="en-US" sz="4400" dirty="0" smtClean="0"/>
              <a:t>Resources</a:t>
            </a:r>
            <a:endParaRPr lang="en-US" sz="4400" dirty="0"/>
          </a:p>
        </p:txBody>
      </p:sp>
      <p:sp>
        <p:nvSpPr>
          <p:cNvPr id="5" name="Content Placeholder 2"/>
          <p:cNvSpPr>
            <a:spLocks noGrp="1"/>
          </p:cNvSpPr>
          <p:nvPr>
            <p:ph sz="quarter" idx="1"/>
          </p:nvPr>
        </p:nvSpPr>
        <p:spPr>
          <a:xfrm>
            <a:off x="457200" y="1219200"/>
            <a:ext cx="8229600" cy="5181600"/>
          </a:xfrm>
        </p:spPr>
        <p:txBody>
          <a:bodyPr>
            <a:normAutofit/>
          </a:bodyPr>
          <a:lstStyle/>
          <a:p>
            <a:pPr>
              <a:lnSpc>
                <a:spcPct val="90000"/>
              </a:lnSpc>
            </a:pPr>
            <a:r>
              <a:rPr lang="en-US" sz="2800" dirty="0" smtClean="0">
                <a:latin typeface="+mj-lt"/>
                <a:cs typeface="Tahoma" pitchFamily="34" charset="0"/>
              </a:rPr>
              <a:t>Utah Asthma School Resource Manual</a:t>
            </a:r>
          </a:p>
          <a:p>
            <a:pPr>
              <a:lnSpc>
                <a:spcPct val="90000"/>
              </a:lnSpc>
            </a:pPr>
            <a:endParaRPr lang="en-US" sz="2800" dirty="0" smtClean="0">
              <a:latin typeface="+mj-lt"/>
              <a:cs typeface="Tahoma" pitchFamily="34" charset="0"/>
            </a:endParaRPr>
          </a:p>
          <a:p>
            <a:pPr>
              <a:lnSpc>
                <a:spcPct val="90000"/>
              </a:lnSpc>
            </a:pPr>
            <a:r>
              <a:rPr lang="en-US" sz="2800" dirty="0" smtClean="0">
                <a:latin typeface="+mj-lt"/>
                <a:cs typeface="Tahoma" pitchFamily="34" charset="0"/>
              </a:rPr>
              <a:t>Utah Department of Health Asthma Program</a:t>
            </a:r>
          </a:p>
          <a:p>
            <a:pPr lvl="1">
              <a:lnSpc>
                <a:spcPct val="90000"/>
              </a:lnSpc>
            </a:pPr>
            <a:r>
              <a:rPr lang="en-US" dirty="0" smtClean="0">
                <a:hlinkClick r:id="rId3"/>
              </a:rPr>
              <a:t>http://</a:t>
            </a:r>
            <a:r>
              <a:rPr lang="en-US" dirty="0" smtClean="0">
                <a:hlinkClick r:id="rId3"/>
              </a:rPr>
              <a:t>health.utah.gov/asthma/schools/index.html</a:t>
            </a:r>
            <a:r>
              <a:rPr lang="en-US" dirty="0" smtClean="0"/>
              <a:t> </a:t>
            </a:r>
            <a:r>
              <a:rPr lang="en-US" sz="2000" dirty="0" smtClean="0">
                <a:latin typeface="+mj-lt"/>
                <a:cs typeface="Tahoma" pitchFamily="34" charset="0"/>
              </a:rPr>
              <a:t> </a:t>
            </a:r>
            <a:r>
              <a:rPr lang="en-US" sz="2400" dirty="0" smtClean="0">
                <a:latin typeface="+mj-lt"/>
                <a:cs typeface="Tahoma" pitchFamily="34" charset="0"/>
              </a:rPr>
              <a:t>801-538-6894</a:t>
            </a:r>
          </a:p>
          <a:p>
            <a:pPr lvl="1">
              <a:lnSpc>
                <a:spcPct val="90000"/>
              </a:lnSpc>
            </a:pPr>
            <a:endParaRPr lang="en-US" dirty="0" smtClean="0">
              <a:solidFill>
                <a:srgbClr val="FF0000"/>
              </a:solidFill>
              <a:latin typeface="+mj-lt"/>
              <a:cs typeface="Tahoma" pitchFamily="34" charset="0"/>
            </a:endParaRPr>
          </a:p>
          <a:p>
            <a:pPr>
              <a:lnSpc>
                <a:spcPct val="90000"/>
              </a:lnSpc>
            </a:pPr>
            <a:r>
              <a:rPr lang="en-US" sz="3000" dirty="0" smtClean="0">
                <a:latin typeface="+mj-lt"/>
                <a:cs typeface="Tahoma" pitchFamily="34" charset="0"/>
              </a:rPr>
              <a:t>Air Quality Conditions</a:t>
            </a:r>
            <a:endParaRPr lang="en-US" sz="3000" dirty="0" smtClean="0">
              <a:latin typeface="+mj-lt"/>
              <a:cs typeface="Tahoma" pitchFamily="34" charset="0"/>
            </a:endParaRPr>
          </a:p>
          <a:p>
            <a:pPr lvl="1">
              <a:lnSpc>
                <a:spcPct val="90000"/>
              </a:lnSpc>
            </a:pPr>
            <a:r>
              <a:rPr lang="en-US" dirty="0" smtClean="0">
                <a:hlinkClick r:id="rId4"/>
              </a:rPr>
              <a:t>http://air.utah.gov</a:t>
            </a:r>
            <a:r>
              <a:rPr lang="en-US" dirty="0" smtClean="0">
                <a:hlinkClick r:id="rId4"/>
              </a:rPr>
              <a:t>/</a:t>
            </a:r>
            <a:endParaRPr lang="en-US" dirty="0" smtClean="0"/>
          </a:p>
          <a:p>
            <a:pPr lvl="1">
              <a:lnSpc>
                <a:spcPct val="90000"/>
              </a:lnSpc>
            </a:pPr>
            <a:r>
              <a:rPr lang="en-US" dirty="0" smtClean="0">
                <a:cs typeface="Tahoma" pitchFamily="34" charset="0"/>
              </a:rPr>
              <a:t>Recess Guidance: </a:t>
            </a:r>
            <a:r>
              <a:rPr lang="en-US" dirty="0" smtClean="0">
                <a:cs typeface="Tahoma" pitchFamily="34" charset="0"/>
                <a:hlinkClick r:id="rId5"/>
              </a:rPr>
              <a:t>http://</a:t>
            </a:r>
            <a:r>
              <a:rPr lang="en-US" dirty="0" smtClean="0">
                <a:cs typeface="Tahoma" pitchFamily="34" charset="0"/>
                <a:hlinkClick r:id="rId5"/>
              </a:rPr>
              <a:t>health.utah.gov/asthma/airquality/recess.html</a:t>
            </a:r>
            <a:r>
              <a:rPr lang="en-US" dirty="0" smtClean="0">
                <a:cs typeface="Tahoma" pitchFamily="34" charset="0"/>
              </a:rPr>
              <a:t> </a:t>
            </a:r>
            <a:endParaRPr lang="en-US" sz="2800" dirty="0" smtClean="0">
              <a:cs typeface="Tahoma" pitchFamily="34" charset="0"/>
            </a:endParaRPr>
          </a:p>
          <a:p>
            <a:endParaRPr lang="en-US" dirty="0" smtClean="0">
              <a:latin typeface="+mj-lt"/>
              <a:cs typeface="Tahoma" pitchFamily="34" charset="0"/>
            </a:endParaRPr>
          </a:p>
          <a:p>
            <a:endParaRPr lang="en-US" dirty="0">
              <a:latin typeface="+mj-lt"/>
              <a:cs typeface="Tahoma" pitchFamily="34" charset="0"/>
            </a:endParaRPr>
          </a:p>
        </p:txBody>
      </p:sp>
    </p:spTree>
  </p:cSld>
  <p:clrMapOvr>
    <a:masterClrMapping/>
  </p:clrMapOvr>
  <p:transition spd="slow">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is Asthma?</a:t>
            </a:r>
            <a:endParaRPr lang="en-US" dirty="0"/>
          </a:p>
        </p:txBody>
      </p:sp>
      <p:sp>
        <p:nvSpPr>
          <p:cNvPr id="4" name="Content Placeholder 3"/>
          <p:cNvSpPr>
            <a:spLocks noGrp="1"/>
          </p:cNvSpPr>
          <p:nvPr>
            <p:ph sz="half" idx="2"/>
          </p:nvPr>
        </p:nvSpPr>
        <p:spPr>
          <a:xfrm>
            <a:off x="381000" y="1219201"/>
            <a:ext cx="8613477" cy="1162049"/>
          </a:xfrm>
        </p:spPr>
        <p:txBody>
          <a:bodyPr>
            <a:normAutofit/>
          </a:bodyPr>
          <a:lstStyle/>
          <a:p>
            <a:r>
              <a:rPr lang="en-US" dirty="0" smtClean="0"/>
              <a:t>A chronic lung disease that can make it hard to </a:t>
            </a:r>
            <a:r>
              <a:rPr lang="en-US" dirty="0" smtClean="0"/>
              <a:t>breathe</a:t>
            </a:r>
            <a:endParaRPr lang="en-US" dirty="0" smtClean="0"/>
          </a:p>
          <a:p>
            <a:r>
              <a:rPr lang="en-US" dirty="0" smtClean="0"/>
              <a:t>Three things happen to make breathing difficult:</a:t>
            </a:r>
          </a:p>
        </p:txBody>
      </p:sp>
      <p:pic>
        <p:nvPicPr>
          <p:cNvPr id="17" name="Picture 16" descr="bronchiole.tiff"/>
          <p:cNvPicPr>
            <a:picLocks noChangeAspect="1"/>
          </p:cNvPicPr>
          <p:nvPr/>
        </p:nvPicPr>
        <p:blipFill>
          <a:blip r:embed="rId3">
            <a:extLst>
              <a:ext uri="{28A0092B-C50C-407E-A947-70E740481C1C}">
                <a14:useLocalDpi xmlns:a14="http://schemas.microsoft.com/office/drawing/2010/main" xmlns="" val="0"/>
              </a:ext>
            </a:extLst>
          </a:blip>
          <a:srcRect l="6880" b="5522"/>
          <a:stretch>
            <a:fillRect/>
          </a:stretch>
        </p:blipFill>
        <p:spPr>
          <a:xfrm>
            <a:off x="171449" y="2228850"/>
            <a:ext cx="5599041" cy="4057650"/>
          </a:xfrm>
          <a:prstGeom prst="rect">
            <a:avLst/>
          </a:prstGeom>
        </p:spPr>
      </p:pic>
      <p:sp>
        <p:nvSpPr>
          <p:cNvPr id="9" name="TextBox 8"/>
          <p:cNvSpPr txBox="1"/>
          <p:nvPr/>
        </p:nvSpPr>
        <p:spPr>
          <a:xfrm>
            <a:off x="5770490" y="3009900"/>
            <a:ext cx="3373510" cy="2831544"/>
          </a:xfrm>
          <a:prstGeom prst="rect">
            <a:avLst/>
          </a:prstGeom>
          <a:noFill/>
        </p:spPr>
        <p:txBody>
          <a:bodyPr wrap="square" rtlCol="0">
            <a:spAutoFit/>
          </a:bodyPr>
          <a:lstStyle/>
          <a:p>
            <a:pPr marL="342900" indent="-342900">
              <a:spcAft>
                <a:spcPts val="1200"/>
              </a:spcAft>
              <a:buFont typeface="+mj-lt"/>
              <a:buAutoNum type="arabicPeriod"/>
            </a:pPr>
            <a:r>
              <a:rPr lang="en-US" sz="2600" dirty="0" smtClean="0"/>
              <a:t>Airways fill with mucus</a:t>
            </a:r>
          </a:p>
          <a:p>
            <a:pPr marL="342900" indent="-342900">
              <a:spcAft>
                <a:spcPts val="1200"/>
              </a:spcAft>
              <a:buFont typeface="+mj-lt"/>
              <a:buAutoNum type="arabicPeriod"/>
            </a:pPr>
            <a:r>
              <a:rPr lang="en-US" sz="2600" dirty="0" smtClean="0"/>
              <a:t>Airway linings swell</a:t>
            </a:r>
          </a:p>
          <a:p>
            <a:pPr marL="342900" indent="-342900">
              <a:spcAft>
                <a:spcPts val="1200"/>
              </a:spcAft>
              <a:buFont typeface="+mj-lt"/>
              <a:buAutoNum type="arabicPeriod"/>
            </a:pPr>
            <a:r>
              <a:rPr lang="en-US" sz="2600" dirty="0" smtClean="0"/>
              <a:t>Muscles around airways tighten</a:t>
            </a:r>
          </a:p>
          <a:p>
            <a:endParaRPr lang="en-US" dirty="0"/>
          </a:p>
        </p:txBody>
      </p:sp>
      <p:pic>
        <p:nvPicPr>
          <p:cNvPr id="10" name="Picture 9" descr="bronchiole.tiff"/>
          <p:cNvPicPr>
            <a:picLocks noChangeAspect="1"/>
          </p:cNvPicPr>
          <p:nvPr/>
        </p:nvPicPr>
        <p:blipFill>
          <a:blip r:embed="rId3">
            <a:extLst>
              <a:ext uri="{28A0092B-C50C-407E-A947-70E740481C1C}">
                <a14:useLocalDpi xmlns:a14="http://schemas.microsoft.com/office/drawing/2010/main" xmlns="" val="0"/>
              </a:ext>
            </a:extLst>
          </a:blip>
          <a:srcRect l="6880" t="93270"/>
          <a:stretch>
            <a:fillRect/>
          </a:stretch>
        </p:blipFill>
        <p:spPr>
          <a:xfrm>
            <a:off x="95249" y="6073141"/>
            <a:ext cx="5599041" cy="289037"/>
          </a:xfrm>
          <a:prstGeom prst="rect">
            <a:avLst/>
          </a:prstGeom>
        </p:spPr>
      </p:pic>
    </p:spTree>
    <p:extLst>
      <p:ext uri="{BB962C8B-B14F-4D97-AF65-F5344CB8AC3E}">
        <p14:creationId xmlns:p14="http://schemas.microsoft.com/office/powerpoint/2010/main" xmlns="" val="226450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47650"/>
            <a:ext cx="7010400" cy="762000"/>
          </a:xfrm>
        </p:spPr>
        <p:txBody>
          <a:bodyPr/>
          <a:lstStyle/>
          <a:p>
            <a:r>
              <a:rPr lang="en-US" dirty="0" smtClean="0"/>
              <a:t>Signs </a:t>
            </a:r>
            <a:r>
              <a:rPr lang="en-US" dirty="0" smtClean="0"/>
              <a:t>and Symptoms</a:t>
            </a:r>
            <a:endParaRPr lang="en-US" dirty="0"/>
          </a:p>
        </p:txBody>
      </p:sp>
      <p:sp>
        <p:nvSpPr>
          <p:cNvPr id="3" name="Content Placeholder 2"/>
          <p:cNvSpPr>
            <a:spLocks noGrp="1"/>
          </p:cNvSpPr>
          <p:nvPr>
            <p:ph sz="quarter" idx="1"/>
          </p:nvPr>
        </p:nvSpPr>
        <p:spPr>
          <a:xfrm>
            <a:off x="1123950" y="2114550"/>
            <a:ext cx="3749040" cy="2819400"/>
          </a:xfrm>
        </p:spPr>
        <p:txBody>
          <a:bodyPr>
            <a:normAutofit lnSpcReduction="10000"/>
          </a:bodyPr>
          <a:lstStyle/>
          <a:p>
            <a:r>
              <a:rPr lang="en-US" dirty="0" smtClean="0"/>
              <a:t>Shortness of breath</a:t>
            </a:r>
          </a:p>
          <a:p>
            <a:r>
              <a:rPr lang="en-US" dirty="0" smtClean="0"/>
              <a:t>Wheezing</a:t>
            </a:r>
          </a:p>
          <a:p>
            <a:r>
              <a:rPr lang="en-US" dirty="0" smtClean="0"/>
              <a:t>Coughing</a:t>
            </a:r>
          </a:p>
          <a:p>
            <a:r>
              <a:rPr lang="en-US" dirty="0" smtClean="0"/>
              <a:t>Chest tightness</a:t>
            </a:r>
          </a:p>
          <a:p>
            <a:r>
              <a:rPr lang="en-US" dirty="0" smtClean="0"/>
              <a:t>Appearing fearful or worried</a:t>
            </a:r>
            <a:endParaRPr lang="en-US" dirty="0"/>
          </a:p>
        </p:txBody>
      </p:sp>
      <p:sp>
        <p:nvSpPr>
          <p:cNvPr id="4" name="Content Placeholder 3"/>
          <p:cNvSpPr>
            <a:spLocks noGrp="1"/>
          </p:cNvSpPr>
          <p:nvPr>
            <p:ph sz="quarter" idx="2"/>
          </p:nvPr>
        </p:nvSpPr>
        <p:spPr>
          <a:xfrm>
            <a:off x="5086350" y="2152650"/>
            <a:ext cx="3749040" cy="3048000"/>
          </a:xfrm>
        </p:spPr>
        <p:txBody>
          <a:bodyPr>
            <a:normAutofit lnSpcReduction="10000"/>
          </a:bodyPr>
          <a:lstStyle/>
          <a:p>
            <a:pPr>
              <a:lnSpc>
                <a:spcPct val="90000"/>
              </a:lnSpc>
            </a:pPr>
            <a:r>
              <a:rPr lang="en-US" dirty="0" smtClean="0">
                <a:latin typeface="+mj-lt"/>
                <a:cs typeface="Tahoma" pitchFamily="34" charset="0"/>
              </a:rPr>
              <a:t>Lack of energy</a:t>
            </a:r>
          </a:p>
          <a:p>
            <a:pPr>
              <a:lnSpc>
                <a:spcPct val="90000"/>
              </a:lnSpc>
            </a:pPr>
            <a:r>
              <a:rPr lang="en-US" dirty="0" smtClean="0">
                <a:latin typeface="+mj-lt"/>
                <a:cs typeface="Tahoma" pitchFamily="34" charset="0"/>
              </a:rPr>
              <a:t>Irritable</a:t>
            </a:r>
          </a:p>
          <a:p>
            <a:pPr>
              <a:lnSpc>
                <a:spcPct val="90000"/>
              </a:lnSpc>
            </a:pPr>
            <a:r>
              <a:rPr lang="en-US" dirty="0" smtClean="0">
                <a:latin typeface="+mj-lt"/>
                <a:cs typeface="Tahoma" pitchFamily="34" charset="0"/>
              </a:rPr>
              <a:t>Stuffy, runny nose</a:t>
            </a:r>
          </a:p>
          <a:p>
            <a:pPr>
              <a:lnSpc>
                <a:spcPct val="90000"/>
              </a:lnSpc>
            </a:pPr>
            <a:r>
              <a:rPr lang="en-US" dirty="0" smtClean="0">
                <a:latin typeface="+mj-lt"/>
                <a:cs typeface="Tahoma" pitchFamily="34" charset="0"/>
              </a:rPr>
              <a:t>Retractions</a:t>
            </a:r>
          </a:p>
          <a:p>
            <a:r>
              <a:rPr lang="en-US" dirty="0" smtClean="0">
                <a:latin typeface="+mj-lt"/>
                <a:cs typeface="Tahoma" pitchFamily="34" charset="0"/>
              </a:rPr>
              <a:t>Nasal flaring</a:t>
            </a:r>
          </a:p>
          <a:p>
            <a:endParaRPr lang="en-US" dirty="0">
              <a:latin typeface="+mj-lt"/>
            </a:endParaRPr>
          </a:p>
        </p:txBody>
      </p:sp>
      <p:pic>
        <p:nvPicPr>
          <p:cNvPr id="5" name="Picture 12"/>
          <p:cNvPicPr>
            <a:picLocks noChangeAspect="1" noChangeArrowheads="1"/>
          </p:cNvPicPr>
          <p:nvPr/>
        </p:nvPicPr>
        <p:blipFill>
          <a:blip r:embed="rId3" cstate="print"/>
          <a:srcRect/>
          <a:stretch>
            <a:fillRect/>
          </a:stretch>
        </p:blipFill>
        <p:spPr bwMode="auto">
          <a:xfrm>
            <a:off x="279400" y="5292293"/>
            <a:ext cx="1092200" cy="1138237"/>
          </a:xfrm>
          <a:prstGeom prst="rect">
            <a:avLst/>
          </a:prstGeom>
          <a:noFill/>
          <a:ln w="9525">
            <a:noFill/>
            <a:miter lim="800000"/>
            <a:headEnd/>
            <a:tailEnd/>
          </a:ln>
        </p:spPr>
      </p:pic>
      <p:sp>
        <p:nvSpPr>
          <p:cNvPr id="6" name="Rectangle 9"/>
          <p:cNvSpPr>
            <a:spLocks noChangeArrowheads="1"/>
          </p:cNvSpPr>
          <p:nvPr/>
        </p:nvSpPr>
        <p:spPr bwMode="auto">
          <a:xfrm>
            <a:off x="1485900" y="5486400"/>
            <a:ext cx="7391400" cy="867930"/>
          </a:xfrm>
          <a:prstGeom prst="rect">
            <a:avLst/>
          </a:prstGeom>
          <a:noFill/>
          <a:ln w="9525">
            <a:noFill/>
            <a:miter lim="800000"/>
            <a:headEnd/>
            <a:tailEnd/>
          </a:ln>
        </p:spPr>
        <p:txBody>
          <a:bodyPr wrap="square">
            <a:spAutoFit/>
          </a:bodyPr>
          <a:lstStyle/>
          <a:p>
            <a:pPr>
              <a:lnSpc>
                <a:spcPct val="90000"/>
              </a:lnSpc>
              <a:spcBef>
                <a:spcPct val="20000"/>
              </a:spcBef>
              <a:buClr>
                <a:schemeClr val="accent1"/>
              </a:buClr>
              <a:buSzPct val="80000"/>
            </a:pPr>
            <a:r>
              <a:rPr lang="en-US" sz="2800" dirty="0" smtClean="0">
                <a:latin typeface="+mj-lt"/>
              </a:rPr>
              <a:t> These periods are called attacks or episodes and should </a:t>
            </a:r>
            <a:r>
              <a:rPr lang="en-US" sz="2800" b="1" dirty="0">
                <a:latin typeface="+mj-lt"/>
              </a:rPr>
              <a:t>always</a:t>
            </a:r>
            <a:r>
              <a:rPr lang="en-US" sz="2800" dirty="0">
                <a:latin typeface="+mj-lt"/>
              </a:rPr>
              <a:t> be taken seriously</a:t>
            </a:r>
          </a:p>
        </p:txBody>
      </p:sp>
      <p:sp>
        <p:nvSpPr>
          <p:cNvPr id="8" name="Rectangle 7"/>
          <p:cNvSpPr/>
          <p:nvPr/>
        </p:nvSpPr>
        <p:spPr>
          <a:xfrm>
            <a:off x="304800" y="1383065"/>
            <a:ext cx="8534400" cy="480131"/>
          </a:xfrm>
          <a:prstGeom prst="rect">
            <a:avLst/>
          </a:prstGeom>
        </p:spPr>
        <p:txBody>
          <a:bodyPr wrap="square">
            <a:spAutoFit/>
          </a:bodyPr>
          <a:lstStyle/>
          <a:p>
            <a:pPr>
              <a:lnSpc>
                <a:spcPct val="90000"/>
              </a:lnSpc>
            </a:pPr>
            <a:r>
              <a:rPr lang="en-US" sz="2800" dirty="0" smtClean="0">
                <a:latin typeface="+mj-lt"/>
              </a:rPr>
              <a:t>People with</a:t>
            </a:r>
            <a:r>
              <a:rPr lang="en-US" sz="2800" dirty="0" smtClean="0">
                <a:solidFill>
                  <a:srgbClr val="FF0000"/>
                </a:solidFill>
                <a:latin typeface="+mj-lt"/>
              </a:rPr>
              <a:t> </a:t>
            </a:r>
            <a:r>
              <a:rPr lang="en-US" sz="2800" dirty="0" smtClean="0">
                <a:latin typeface="+mj-lt"/>
              </a:rPr>
              <a:t>asthma often experience periods of</a:t>
            </a:r>
            <a:r>
              <a:rPr lang="en-US" dirty="0" smtClean="0">
                <a:latin typeface="+mj-lt"/>
              </a:rPr>
              <a:t>:</a:t>
            </a:r>
          </a:p>
        </p:txBody>
      </p:sp>
    </p:spTree>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134056"/>
            <a:ext cx="7772400" cy="959555"/>
          </a:xfrm>
        </p:spPr>
        <p:txBody>
          <a:bodyPr/>
          <a:lstStyle/>
          <a:p>
            <a:pPr algn="ctr" eaLnBrk="1" hangingPunct="1"/>
            <a:r>
              <a:rPr lang="en-US" dirty="0" smtClean="0">
                <a:cs typeface="Tahoma" pitchFamily="34" charset="0"/>
              </a:rPr>
              <a:t>Is there a cure?</a:t>
            </a:r>
          </a:p>
        </p:txBody>
      </p:sp>
      <p:sp>
        <p:nvSpPr>
          <p:cNvPr id="18435" name="Rectangle 3"/>
          <p:cNvSpPr>
            <a:spLocks noGrp="1" noChangeArrowheads="1"/>
          </p:cNvSpPr>
          <p:nvPr>
            <p:ph type="body" sz="half" idx="2"/>
          </p:nvPr>
        </p:nvSpPr>
        <p:spPr>
          <a:xfrm>
            <a:off x="383822" y="1257300"/>
            <a:ext cx="7924800" cy="2324254"/>
          </a:xfrm>
          <a:noFill/>
        </p:spPr>
        <p:txBody>
          <a:bodyPr>
            <a:normAutofit/>
          </a:bodyPr>
          <a:lstStyle/>
          <a:p>
            <a:pPr eaLnBrk="1" hangingPunct="1"/>
            <a:r>
              <a:rPr lang="en-US" sz="2400" dirty="0" smtClean="0">
                <a:latin typeface="+mj-lt"/>
              </a:rPr>
              <a:t>No cure, </a:t>
            </a:r>
            <a:r>
              <a:rPr lang="en-US" sz="2400" dirty="0" smtClean="0">
                <a:latin typeface="+mj-lt"/>
              </a:rPr>
              <a:t>but it can be </a:t>
            </a:r>
            <a:r>
              <a:rPr lang="en-US" sz="2400" dirty="0" smtClean="0">
                <a:latin typeface="+mj-lt"/>
              </a:rPr>
              <a:t>controlled</a:t>
            </a:r>
          </a:p>
          <a:p>
            <a:r>
              <a:rPr lang="en-US" sz="2400" dirty="0" smtClean="0"/>
              <a:t>Someone with controlled asthma </a:t>
            </a:r>
            <a:r>
              <a:rPr lang="en-US" sz="2400" dirty="0" smtClean="0"/>
              <a:t>can live </a:t>
            </a:r>
            <a:r>
              <a:rPr lang="en-US" sz="2400" dirty="0" smtClean="0"/>
              <a:t>a normal life </a:t>
            </a:r>
            <a:endParaRPr lang="en-US" sz="2400" dirty="0" smtClean="0">
              <a:latin typeface="+mj-lt"/>
            </a:endParaRPr>
          </a:p>
          <a:p>
            <a:r>
              <a:rPr lang="en-US" sz="2400" dirty="0" smtClean="0">
                <a:latin typeface="+mj-lt"/>
              </a:rPr>
              <a:t>Asthma can be controlled by:</a:t>
            </a:r>
          </a:p>
          <a:p>
            <a:pPr lvl="1"/>
            <a:r>
              <a:rPr lang="en-US" dirty="0" smtClean="0">
                <a:latin typeface="+mj-lt"/>
              </a:rPr>
              <a:t>Knowing and avoiding common</a:t>
            </a:r>
            <a:r>
              <a:rPr lang="en-US" dirty="0" smtClean="0">
                <a:solidFill>
                  <a:srgbClr val="FF0000"/>
                </a:solidFill>
                <a:latin typeface="+mj-lt"/>
              </a:rPr>
              <a:t> </a:t>
            </a:r>
            <a:r>
              <a:rPr lang="en-US" dirty="0" smtClean="0">
                <a:latin typeface="+mj-lt"/>
              </a:rPr>
              <a:t>triggers</a:t>
            </a:r>
          </a:p>
          <a:p>
            <a:pPr lvl="1"/>
            <a:r>
              <a:rPr lang="en-US" dirty="0" smtClean="0">
                <a:latin typeface="+mj-lt"/>
              </a:rPr>
              <a:t>Appropriate use of medications</a:t>
            </a:r>
          </a:p>
          <a:p>
            <a:pPr lvl="1"/>
            <a:endParaRPr lang="en-US" dirty="0" smtClean="0">
              <a:latin typeface="Tahoma" pitchFamily="-128" charset="0"/>
            </a:endParaRPr>
          </a:p>
          <a:p>
            <a:pPr marL="457200" lvl="1" indent="0">
              <a:buNone/>
            </a:pPr>
            <a:endParaRPr lang="en-US" dirty="0" smtClean="0">
              <a:latin typeface="Tahoma" pitchFamily="-128" charset="0"/>
            </a:endParaRPr>
          </a:p>
          <a:p>
            <a:pPr lvl="1"/>
            <a:endParaRPr lang="en-US" dirty="0" smtClean="0">
              <a:latin typeface="Tahoma" pitchFamily="-128" charset="0"/>
            </a:endParaRPr>
          </a:p>
          <a:p>
            <a:pPr eaLnBrk="1" hangingPunct="1">
              <a:buFont typeface="Wingdings" pitchFamily="-128" charset="2"/>
              <a:buNone/>
            </a:pPr>
            <a:endParaRPr lang="en-US" sz="3200" dirty="0">
              <a:latin typeface="Tahoma" pitchFamily="-128" charset="0"/>
            </a:endParaRPr>
          </a:p>
          <a:p>
            <a:pPr eaLnBrk="1" hangingPunct="1">
              <a:buFont typeface="Wingdings" pitchFamily="-128" charset="2"/>
              <a:buNone/>
            </a:pPr>
            <a:endParaRPr lang="en-US" dirty="0">
              <a:latin typeface="Tahoma" pitchFamily="-128" charset="0"/>
            </a:endParaRPr>
          </a:p>
          <a:p>
            <a:pPr eaLnBrk="1" hangingPunct="1">
              <a:buFont typeface="Wingdings" pitchFamily="-128" charset="2"/>
              <a:buNone/>
            </a:pPr>
            <a:endParaRPr lang="en-US" sz="2400" dirty="0" smtClean="0">
              <a:latin typeface="Tahoma" pitchFamily="-128" charset="0"/>
            </a:endParaRPr>
          </a:p>
          <a:p>
            <a:pPr eaLnBrk="1" hangingPunct="1">
              <a:buFont typeface="Wingdings" pitchFamily="-128" charset="2"/>
              <a:buNone/>
            </a:pPr>
            <a:endParaRPr lang="en-US" sz="2400" dirty="0" smtClean="0">
              <a:latin typeface="Tahoma" pitchFamily="-128" charset="0"/>
            </a:endParaRPr>
          </a:p>
          <a:p>
            <a:pPr lvl="1" eaLnBrk="1" hangingPunct="1"/>
            <a:endParaRPr lang="en-US" dirty="0" smtClean="0">
              <a:latin typeface="Tahoma" pitchFamily="-128" charset="0"/>
            </a:endParaRPr>
          </a:p>
        </p:txBody>
      </p:sp>
      <p:sp>
        <p:nvSpPr>
          <p:cNvPr id="2" name="TextBox 1"/>
          <p:cNvSpPr txBox="1"/>
          <p:nvPr/>
        </p:nvSpPr>
        <p:spPr>
          <a:xfrm>
            <a:off x="269522" y="5445684"/>
            <a:ext cx="4555067" cy="923330"/>
          </a:xfrm>
          <a:prstGeom prst="rect">
            <a:avLst/>
          </a:prstGeom>
          <a:noFill/>
        </p:spPr>
        <p:txBody>
          <a:bodyPr wrap="square" rtlCol="0">
            <a:spAutoFit/>
          </a:bodyPr>
          <a:lstStyle/>
          <a:p>
            <a:r>
              <a:rPr lang="en-US" b="1" dirty="0" smtClean="0">
                <a:latin typeface="Tahoma" pitchFamily="-128" charset="0"/>
              </a:rPr>
              <a:t>Controller Medications</a:t>
            </a:r>
          </a:p>
          <a:p>
            <a:r>
              <a:rPr lang="en-US" dirty="0" smtClean="0">
                <a:latin typeface="Tahoma" pitchFamily="-128" charset="0"/>
              </a:rPr>
              <a:t>Long-term: taken on a daily basis to reduce swelling and mucus.</a:t>
            </a:r>
          </a:p>
        </p:txBody>
      </p:sp>
      <p:pic>
        <p:nvPicPr>
          <p:cNvPr id="5" name="Picture 5" descr="20060905162017seretide%20500"/>
          <p:cNvPicPr>
            <a:picLocks noChangeAspect="1" noChangeArrowheads="1"/>
          </p:cNvPicPr>
          <p:nvPr/>
        </p:nvPicPr>
        <p:blipFill>
          <a:blip r:embed="rId3" cstate="print"/>
          <a:srcRect/>
          <a:stretch>
            <a:fillRect/>
          </a:stretch>
        </p:blipFill>
        <p:spPr bwMode="auto">
          <a:xfrm>
            <a:off x="1295400" y="3938617"/>
            <a:ext cx="1392767" cy="1392767"/>
          </a:xfrm>
          <a:prstGeom prst="rect">
            <a:avLst/>
          </a:prstGeom>
          <a:noFill/>
          <a:ln w="9525">
            <a:noFill/>
            <a:miter lim="800000"/>
            <a:headEnd/>
            <a:tailEnd/>
          </a:ln>
        </p:spPr>
      </p:pic>
      <p:pic>
        <p:nvPicPr>
          <p:cNvPr id="6" name="Picture 8" descr="asthma"/>
          <p:cNvPicPr>
            <a:picLocks noChangeAspect="1" noChangeArrowheads="1"/>
          </p:cNvPicPr>
          <p:nvPr/>
        </p:nvPicPr>
        <p:blipFill>
          <a:blip r:embed="rId4" cstate="print"/>
          <a:srcRect r="6061" b="9135"/>
          <a:stretch>
            <a:fillRect/>
          </a:stretch>
        </p:blipFill>
        <p:spPr bwMode="auto">
          <a:xfrm>
            <a:off x="5584472" y="3804408"/>
            <a:ext cx="2057400" cy="1526976"/>
          </a:xfrm>
          <a:prstGeom prst="rect">
            <a:avLst/>
          </a:prstGeom>
          <a:noFill/>
          <a:ln w="9525">
            <a:noFill/>
            <a:miter lim="800000"/>
            <a:headEnd/>
            <a:tailEnd/>
          </a:ln>
        </p:spPr>
      </p:pic>
      <p:sp>
        <p:nvSpPr>
          <p:cNvPr id="7" name="TextBox 6"/>
          <p:cNvSpPr txBox="1"/>
          <p:nvPr/>
        </p:nvSpPr>
        <p:spPr>
          <a:xfrm>
            <a:off x="4748389" y="5445684"/>
            <a:ext cx="4205111" cy="923330"/>
          </a:xfrm>
          <a:prstGeom prst="rect">
            <a:avLst/>
          </a:prstGeom>
          <a:noFill/>
        </p:spPr>
        <p:txBody>
          <a:bodyPr wrap="square" rtlCol="0">
            <a:spAutoFit/>
          </a:bodyPr>
          <a:lstStyle/>
          <a:p>
            <a:r>
              <a:rPr lang="en-US" b="1" dirty="0" smtClean="0">
                <a:latin typeface="Tahoma" pitchFamily="-128" charset="0"/>
              </a:rPr>
              <a:t>Quick-Relief “Rescue” Medications</a:t>
            </a:r>
            <a:endParaRPr lang="en-US" dirty="0" smtClean="0">
              <a:latin typeface="Tahoma" pitchFamily="-128" charset="0"/>
            </a:endParaRPr>
          </a:p>
          <a:p>
            <a:r>
              <a:rPr lang="en-US" dirty="0" smtClean="0">
                <a:latin typeface="Tahoma" pitchFamily="-128" charset="0"/>
              </a:rPr>
              <a:t>Short-term: taken in emergencies or when exposed to </a:t>
            </a:r>
            <a:r>
              <a:rPr lang="en-US" dirty="0" smtClean="0">
                <a:latin typeface="Tahoma" pitchFamily="-128" charset="0"/>
              </a:rPr>
              <a:t>triggers (e.g. inhaler).</a:t>
            </a:r>
            <a:endParaRPr lang="en-US" dirty="0" smtClean="0">
              <a:latin typeface="Tahoma" pitchFamily="-128" charset="0"/>
            </a:endParaRPr>
          </a:p>
        </p:txBody>
      </p:sp>
    </p:spTree>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0838"/>
            <a:ext cx="8229600" cy="1143000"/>
          </a:xfrm>
        </p:spPr>
        <p:txBody>
          <a:bodyPr/>
          <a:lstStyle/>
          <a:p>
            <a:r>
              <a:rPr lang="en-US" dirty="0" smtClean="0"/>
              <a:t>Common Triggers</a:t>
            </a:r>
            <a:endParaRPr lang="en-US" dirty="0"/>
          </a:p>
        </p:txBody>
      </p:sp>
      <p:sp>
        <p:nvSpPr>
          <p:cNvPr id="3" name="Content Placeholder 2"/>
          <p:cNvSpPr>
            <a:spLocks noGrp="1"/>
          </p:cNvSpPr>
          <p:nvPr>
            <p:ph idx="1"/>
          </p:nvPr>
        </p:nvSpPr>
        <p:spPr>
          <a:xfrm>
            <a:off x="457200" y="1708150"/>
            <a:ext cx="8229600" cy="4525963"/>
          </a:xfrm>
        </p:spPr>
        <p:txBody>
          <a:bodyPr>
            <a:normAutofit fontScale="77500" lnSpcReduction="20000"/>
          </a:bodyPr>
          <a:lstStyle/>
          <a:p>
            <a:r>
              <a:rPr lang="en-US" dirty="0" smtClean="0"/>
              <a:t>Extreme temperatures</a:t>
            </a:r>
          </a:p>
          <a:p>
            <a:r>
              <a:rPr lang="en-US" dirty="0" smtClean="0"/>
              <a:t>Exercise</a:t>
            </a:r>
          </a:p>
          <a:p>
            <a:r>
              <a:rPr lang="en-US" dirty="0" smtClean="0"/>
              <a:t>Air pollution</a:t>
            </a:r>
          </a:p>
          <a:p>
            <a:r>
              <a:rPr lang="en-US" dirty="0" smtClean="0"/>
              <a:t>Animals, pests</a:t>
            </a:r>
          </a:p>
          <a:p>
            <a:r>
              <a:rPr lang="en-US" dirty="0" smtClean="0"/>
              <a:t>Pollen</a:t>
            </a:r>
          </a:p>
          <a:p>
            <a:r>
              <a:rPr lang="en-US" dirty="0" smtClean="0"/>
              <a:t>Strong emotions</a:t>
            </a:r>
          </a:p>
          <a:p>
            <a:r>
              <a:rPr lang="en-US" dirty="0" smtClean="0"/>
              <a:t>Strong odors</a:t>
            </a:r>
          </a:p>
          <a:p>
            <a:r>
              <a:rPr lang="en-US" dirty="0" smtClean="0"/>
              <a:t>Tobacco smoke</a:t>
            </a:r>
          </a:p>
          <a:p>
            <a:r>
              <a:rPr lang="en-US" dirty="0" smtClean="0"/>
              <a:t>Dust</a:t>
            </a:r>
          </a:p>
          <a:p>
            <a:r>
              <a:rPr lang="en-US" dirty="0" smtClean="0"/>
              <a:t>Mold</a:t>
            </a:r>
          </a:p>
          <a:p>
            <a:r>
              <a:rPr lang="en-US" dirty="0" smtClean="0"/>
              <a:t>Respiratory infections</a:t>
            </a:r>
            <a:endParaRPr lang="en-US" dirty="0" smtClean="0"/>
          </a:p>
        </p:txBody>
      </p:sp>
      <p:grpSp>
        <p:nvGrpSpPr>
          <p:cNvPr id="4" name="Group 3"/>
          <p:cNvGrpSpPr/>
          <p:nvPr/>
        </p:nvGrpSpPr>
        <p:grpSpPr>
          <a:xfrm>
            <a:off x="4485132" y="1703565"/>
            <a:ext cx="4201667" cy="4177882"/>
            <a:chOff x="5539294" y="1570911"/>
            <a:chExt cx="5479226" cy="3976240"/>
          </a:xfrm>
        </p:grpSpPr>
        <p:pic>
          <p:nvPicPr>
            <p:cNvPr id="7" name="Picture 6"/>
            <p:cNvPicPr>
              <a:picLocks noChangeAspect="1"/>
            </p:cNvPicPr>
            <p:nvPr/>
          </p:nvPicPr>
          <p:blipFill rotWithShape="1">
            <a:blip r:embed="rId3"/>
            <a:srcRect l="3663" t="35537" r="53292" b="36606"/>
            <a:stretch/>
          </p:blipFill>
          <p:spPr>
            <a:xfrm>
              <a:off x="8357350" y="1570911"/>
              <a:ext cx="2661169" cy="2004091"/>
            </a:xfrm>
            <a:prstGeom prst="rect">
              <a:avLst/>
            </a:prstGeom>
            <a:ln>
              <a:solidFill>
                <a:srgbClr val="FF0000"/>
              </a:solidFill>
            </a:ln>
          </p:spPr>
        </p:pic>
        <p:pic>
          <p:nvPicPr>
            <p:cNvPr id="5" name="Picture 4"/>
            <p:cNvPicPr>
              <a:picLocks noChangeAspect="1"/>
            </p:cNvPicPr>
            <p:nvPr/>
          </p:nvPicPr>
          <p:blipFill rotWithShape="1">
            <a:blip r:embed="rId4"/>
            <a:srcRect l="54831" t="44634" r="36700" b="34794"/>
            <a:stretch/>
          </p:blipFill>
          <p:spPr>
            <a:xfrm>
              <a:off x="8357351" y="3527228"/>
              <a:ext cx="2661169" cy="2019923"/>
            </a:xfrm>
            <a:prstGeom prst="rect">
              <a:avLst/>
            </a:prstGeom>
            <a:ln>
              <a:solidFill>
                <a:srgbClr val="FF0000"/>
              </a:solidFill>
            </a:ln>
          </p:spPr>
        </p:pic>
        <p:pic>
          <p:nvPicPr>
            <p:cNvPr id="9" name="Picture 8"/>
            <p:cNvPicPr>
              <a:picLocks noChangeAspect="1"/>
            </p:cNvPicPr>
            <p:nvPr/>
          </p:nvPicPr>
          <p:blipFill rotWithShape="1">
            <a:blip r:embed="rId5"/>
            <a:srcRect l="53926" t="68981" r="1262" b="2777"/>
            <a:stretch/>
          </p:blipFill>
          <p:spPr>
            <a:xfrm>
              <a:off x="5539294" y="1593211"/>
              <a:ext cx="2818055" cy="1998854"/>
            </a:xfrm>
            <a:prstGeom prst="rect">
              <a:avLst/>
            </a:prstGeom>
            <a:ln>
              <a:solidFill>
                <a:srgbClr val="FF0000"/>
              </a:solidFill>
            </a:ln>
          </p:spPr>
        </p:pic>
        <p:pic>
          <p:nvPicPr>
            <p:cNvPr id="6" name="Picture 5"/>
            <p:cNvPicPr>
              <a:picLocks noChangeAspect="1"/>
            </p:cNvPicPr>
            <p:nvPr/>
          </p:nvPicPr>
          <p:blipFill rotWithShape="1">
            <a:blip r:embed="rId6"/>
            <a:srcRect l="64405" t="71837" r="27125" b="8654"/>
            <a:stretch/>
          </p:blipFill>
          <p:spPr>
            <a:xfrm>
              <a:off x="5539908" y="3519140"/>
              <a:ext cx="2817441" cy="2028010"/>
            </a:xfrm>
            <a:prstGeom prst="rect">
              <a:avLst/>
            </a:prstGeom>
            <a:ln>
              <a:solidFill>
                <a:srgbClr val="FF0000"/>
              </a:solidFill>
            </a:ln>
          </p:spPr>
        </p:pic>
      </p:grpSp>
    </p:spTree>
    <p:extLst>
      <p:ext uri="{BB962C8B-B14F-4D97-AF65-F5344CB8AC3E}">
        <p14:creationId xmlns:p14="http://schemas.microsoft.com/office/powerpoint/2010/main" xmlns="" val="377007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eppstepstofollowasthma_FINAL.jpg"/>
          <p:cNvPicPr>
            <a:picLocks noGrp="1" noChangeAspect="1"/>
          </p:cNvPicPr>
          <p:nvPr>
            <p:ph sz="quarter" idx="1"/>
          </p:nvPr>
        </p:nvPicPr>
        <p:blipFill>
          <a:blip r:embed="rId3" cstate="print"/>
          <a:srcRect t="2527" b="1943"/>
          <a:stretch>
            <a:fillRect/>
          </a:stretch>
        </p:blipFill>
        <p:spPr>
          <a:xfrm>
            <a:off x="2016312" y="1296296"/>
            <a:ext cx="5146487" cy="5364594"/>
          </a:xfrm>
          <a:ln>
            <a:solidFill>
              <a:schemeClr val="tx1"/>
            </a:solidFill>
          </a:ln>
        </p:spPr>
      </p:pic>
      <p:sp>
        <p:nvSpPr>
          <p:cNvPr id="3" name="Title 2"/>
          <p:cNvSpPr>
            <a:spLocks noGrp="1"/>
          </p:cNvSpPr>
          <p:nvPr>
            <p:ph type="title"/>
          </p:nvPr>
        </p:nvSpPr>
        <p:spPr>
          <a:xfrm>
            <a:off x="999231" y="0"/>
            <a:ext cx="7187954" cy="1251068"/>
          </a:xfrm>
        </p:spPr>
        <p:txBody>
          <a:bodyPr>
            <a:normAutofit/>
          </a:bodyPr>
          <a:lstStyle/>
          <a:p>
            <a:r>
              <a:rPr lang="en-US" sz="3600" dirty="0" smtClean="0"/>
              <a:t>Helping </a:t>
            </a:r>
            <a:r>
              <a:rPr lang="en-US" sz="3600" dirty="0"/>
              <a:t>S</a:t>
            </a:r>
            <a:r>
              <a:rPr lang="en-US" sz="3600" dirty="0" smtClean="0"/>
              <a:t>tudents With an Asthma Episode at School</a:t>
            </a:r>
            <a:endParaRPr lang="en-US" sz="3600" dirty="0"/>
          </a:p>
        </p:txBody>
      </p:sp>
    </p:spTree>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7772400" cy="1143000"/>
          </a:xfrm>
        </p:spPr>
        <p:txBody>
          <a:bodyPr/>
          <a:lstStyle/>
          <a:p>
            <a:pPr algn="ctr" eaLnBrk="1" hangingPunct="1"/>
            <a:r>
              <a:rPr lang="en-US" dirty="0" smtClean="0"/>
              <a:t>Be prepared</a:t>
            </a:r>
          </a:p>
        </p:txBody>
      </p:sp>
      <p:sp>
        <p:nvSpPr>
          <p:cNvPr id="15363" name="Rectangle 3"/>
          <p:cNvSpPr>
            <a:spLocks noGrp="1" noChangeArrowheads="1"/>
          </p:cNvSpPr>
          <p:nvPr>
            <p:ph type="body" idx="1"/>
          </p:nvPr>
        </p:nvSpPr>
        <p:spPr>
          <a:xfrm>
            <a:off x="914400" y="1752600"/>
            <a:ext cx="7772400" cy="4572000"/>
          </a:xfrm>
        </p:spPr>
        <p:txBody>
          <a:bodyPr/>
          <a:lstStyle/>
          <a:p>
            <a:pPr eaLnBrk="1" hangingPunct="1"/>
            <a:r>
              <a:rPr lang="en-US" sz="3000" dirty="0" smtClean="0">
                <a:latin typeface="+mj-lt"/>
              </a:rPr>
              <a:t>Know which children have asthma</a:t>
            </a:r>
          </a:p>
          <a:p>
            <a:r>
              <a:rPr lang="en-US" sz="3000" dirty="0" smtClean="0"/>
              <a:t>Be aware of any triggers</a:t>
            </a:r>
            <a:endParaRPr lang="en-US" sz="3000" dirty="0" smtClean="0">
              <a:latin typeface="+mj-lt"/>
            </a:endParaRPr>
          </a:p>
          <a:p>
            <a:pPr lvl="1"/>
            <a:r>
              <a:rPr lang="en-US" sz="2600" dirty="0" smtClean="0">
                <a:latin typeface="+mj-lt"/>
              </a:rPr>
              <a:t>If possible, remove triggers from classroom</a:t>
            </a:r>
          </a:p>
          <a:p>
            <a:pPr eaLnBrk="1" hangingPunct="1"/>
            <a:r>
              <a:rPr lang="en-US" sz="3000" dirty="0" smtClean="0">
                <a:latin typeface="+mj-lt"/>
              </a:rPr>
              <a:t>Be alert of symptoms</a:t>
            </a:r>
          </a:p>
          <a:p>
            <a:pPr eaLnBrk="1" hangingPunct="1"/>
            <a:r>
              <a:rPr lang="en-US" sz="3000" dirty="0" smtClean="0">
                <a:latin typeface="+mj-lt"/>
              </a:rPr>
              <a:t>Know where the medicine is kept</a:t>
            </a:r>
          </a:p>
        </p:txBody>
      </p:sp>
      <p:sp>
        <p:nvSpPr>
          <p:cNvPr id="5" name="Oval 4"/>
          <p:cNvSpPr/>
          <p:nvPr/>
        </p:nvSpPr>
        <p:spPr>
          <a:xfrm>
            <a:off x="2133600" y="419100"/>
            <a:ext cx="838200" cy="762000"/>
          </a:xfrm>
          <a:prstGeom prst="ellipse">
            <a:avLst/>
          </a:prstGeom>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p:cNvSpPr/>
          <p:nvPr/>
        </p:nvSpPr>
        <p:spPr>
          <a:xfrm>
            <a:off x="6324600" y="419100"/>
            <a:ext cx="838200" cy="762000"/>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23900" y="119989"/>
            <a:ext cx="7772400" cy="1143000"/>
          </a:xfrm>
        </p:spPr>
        <p:txBody>
          <a:bodyPr>
            <a:normAutofit fontScale="90000"/>
          </a:bodyPr>
          <a:lstStyle/>
          <a:p>
            <a:pPr eaLnBrk="1" hangingPunct="1"/>
            <a:r>
              <a:rPr lang="en-US" sz="3600" dirty="0" smtClean="0"/>
              <a:t>If a child has </a:t>
            </a:r>
            <a:r>
              <a:rPr lang="en-US" sz="3600" dirty="0" smtClean="0">
                <a:solidFill>
                  <a:schemeClr val="tx1">
                    <a:lumMod val="85000"/>
                    <a:lumOff val="15000"/>
                  </a:schemeClr>
                </a:solidFill>
              </a:rPr>
              <a:t>asthma symptoms </a:t>
            </a:r>
            <a:r>
              <a:rPr lang="en-US" sz="3600" dirty="0" smtClean="0">
                <a:solidFill>
                  <a:schemeClr val="tx1">
                    <a:lumMod val="85000"/>
                    <a:lumOff val="15000"/>
                  </a:schemeClr>
                </a:solidFill>
              </a:rPr>
              <a:t>and </a:t>
            </a:r>
            <a:r>
              <a:rPr lang="en-US" sz="3600" dirty="0" smtClean="0">
                <a:solidFill>
                  <a:schemeClr val="tx1">
                    <a:lumMod val="85000"/>
                    <a:lumOff val="15000"/>
                  </a:schemeClr>
                </a:solidFill>
              </a:rPr>
              <a:t>needs your assistance</a:t>
            </a:r>
            <a:r>
              <a:rPr lang="en-US" sz="3600" dirty="0" smtClean="0"/>
              <a:t>…</a:t>
            </a:r>
          </a:p>
        </p:txBody>
      </p:sp>
      <p:sp>
        <p:nvSpPr>
          <p:cNvPr id="16387" name="Rectangle 3"/>
          <p:cNvSpPr>
            <a:spLocks noGrp="1" noChangeArrowheads="1"/>
          </p:cNvSpPr>
          <p:nvPr>
            <p:ph type="body" idx="1"/>
          </p:nvPr>
        </p:nvSpPr>
        <p:spPr>
          <a:xfrm>
            <a:off x="381000" y="1543050"/>
            <a:ext cx="8229600" cy="5029200"/>
          </a:xfrm>
        </p:spPr>
        <p:txBody>
          <a:bodyPr>
            <a:normAutofit lnSpcReduction="10000"/>
          </a:bodyPr>
          <a:lstStyle/>
          <a:p>
            <a:pPr eaLnBrk="1" hangingPunct="1"/>
            <a:r>
              <a:rPr lang="en-US" sz="3000" dirty="0" smtClean="0">
                <a:latin typeface="+mj-lt"/>
              </a:rPr>
              <a:t>NEVER leave child alone</a:t>
            </a:r>
          </a:p>
          <a:p>
            <a:pPr eaLnBrk="1" hangingPunct="1"/>
            <a:r>
              <a:rPr lang="en-US" sz="3000" dirty="0" smtClean="0">
                <a:latin typeface="+mj-lt"/>
              </a:rPr>
              <a:t>Stop the child’s activity</a:t>
            </a:r>
          </a:p>
          <a:p>
            <a:pPr lvl="1"/>
            <a:r>
              <a:rPr lang="en-US" sz="2600" dirty="0" smtClean="0"/>
              <a:t>Help the child remain </a:t>
            </a:r>
            <a:r>
              <a:rPr lang="en-US" sz="2600" dirty="0" smtClean="0"/>
              <a:t>calm</a:t>
            </a:r>
          </a:p>
          <a:p>
            <a:pPr lvl="1"/>
            <a:r>
              <a:rPr lang="en-US" sz="2600" dirty="0" smtClean="0"/>
              <a:t>Put </a:t>
            </a:r>
            <a:r>
              <a:rPr lang="en-US" sz="2600" dirty="0" smtClean="0"/>
              <a:t>the child in an upright, sitting position </a:t>
            </a:r>
          </a:p>
          <a:p>
            <a:pPr lvl="1"/>
            <a:r>
              <a:rPr lang="en-US" sz="2600" dirty="0" smtClean="0">
                <a:latin typeface="+mj-lt"/>
              </a:rPr>
              <a:t>Do not have the child lay down</a:t>
            </a:r>
          </a:p>
          <a:p>
            <a:pPr eaLnBrk="1" hangingPunct="1"/>
            <a:r>
              <a:rPr lang="en-US" sz="3000" dirty="0" smtClean="0">
                <a:latin typeface="+mj-lt"/>
              </a:rPr>
              <a:t>Help the child locate quick-relief medicine</a:t>
            </a:r>
          </a:p>
          <a:p>
            <a:pPr lvl="1"/>
            <a:r>
              <a:rPr lang="en-US" sz="2600" dirty="0" smtClean="0">
                <a:latin typeface="+mj-lt"/>
              </a:rPr>
              <a:t>Assist as the child self-administers medication</a:t>
            </a:r>
          </a:p>
          <a:p>
            <a:r>
              <a:rPr lang="en-US" sz="3000" dirty="0" smtClean="0"/>
              <a:t>Call parent or guardian</a:t>
            </a:r>
            <a:endParaRPr lang="en-US" sz="3000" dirty="0" smtClean="0">
              <a:latin typeface="+mj-lt"/>
            </a:endParaRPr>
          </a:p>
          <a:p>
            <a:pPr eaLnBrk="1" hangingPunct="1"/>
            <a:r>
              <a:rPr lang="en-US" sz="3000" dirty="0" smtClean="0">
                <a:latin typeface="+mj-lt"/>
              </a:rPr>
              <a:t>Repeat quick-relief inhaler medicine in 20 minutes if child is still having trouble breathing</a:t>
            </a:r>
          </a:p>
          <a:p>
            <a:pPr eaLnBrk="1" hangingPunct="1"/>
            <a:endParaRPr lang="en-US" sz="2800" dirty="0" smtClean="0"/>
          </a:p>
        </p:txBody>
      </p:sp>
      <p:sp>
        <p:nvSpPr>
          <p:cNvPr id="5" name="Diamond 4"/>
          <p:cNvSpPr/>
          <p:nvPr/>
        </p:nvSpPr>
        <p:spPr>
          <a:xfrm>
            <a:off x="175110" y="234289"/>
            <a:ext cx="834540" cy="870611"/>
          </a:xfrm>
          <a:prstGeom prst="diamond">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iamond 6"/>
          <p:cNvSpPr/>
          <p:nvPr/>
        </p:nvSpPr>
        <p:spPr>
          <a:xfrm>
            <a:off x="8195160" y="234289"/>
            <a:ext cx="834540" cy="870611"/>
          </a:xfrm>
          <a:prstGeom prst="diamond">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81000"/>
            <a:ext cx="7772400" cy="884238"/>
          </a:xfrm>
        </p:spPr>
        <p:txBody>
          <a:bodyPr>
            <a:normAutofit/>
          </a:bodyPr>
          <a:lstStyle/>
          <a:p>
            <a:pPr algn="ctr" eaLnBrk="1" hangingPunct="1"/>
            <a:r>
              <a:rPr lang="en-US" dirty="0" smtClean="0"/>
              <a:t>Call 911 if …</a:t>
            </a:r>
          </a:p>
        </p:txBody>
      </p:sp>
      <p:sp>
        <p:nvSpPr>
          <p:cNvPr id="17411" name="Rectangle 3"/>
          <p:cNvSpPr>
            <a:spLocks noGrp="1" noChangeArrowheads="1"/>
          </p:cNvSpPr>
          <p:nvPr>
            <p:ph type="body" idx="1"/>
          </p:nvPr>
        </p:nvSpPr>
        <p:spPr>
          <a:xfrm>
            <a:off x="914400" y="1752600"/>
            <a:ext cx="7772400" cy="4267200"/>
          </a:xfrm>
        </p:spPr>
        <p:txBody>
          <a:bodyPr>
            <a:normAutofit/>
          </a:bodyPr>
          <a:lstStyle/>
          <a:p>
            <a:pPr eaLnBrk="1" hangingPunct="1">
              <a:lnSpc>
                <a:spcPct val="90000"/>
              </a:lnSpc>
            </a:pPr>
            <a:r>
              <a:rPr lang="en-US" sz="3000" dirty="0" smtClean="0"/>
              <a:t>Child</a:t>
            </a:r>
            <a:r>
              <a:rPr lang="en-US" sz="3000" strike="sngStrike" dirty="0" smtClean="0"/>
              <a:t> </a:t>
            </a:r>
            <a:r>
              <a:rPr lang="en-US" sz="3000" dirty="0" smtClean="0"/>
              <a:t>is </a:t>
            </a:r>
            <a:r>
              <a:rPr lang="en-US" sz="3000" dirty="0" smtClean="0"/>
              <a:t>struggling to talk, stay </a:t>
            </a:r>
            <a:r>
              <a:rPr lang="en-US" sz="3000" dirty="0" smtClean="0"/>
              <a:t>alert, </a:t>
            </a:r>
            <a:r>
              <a:rPr lang="en-US" sz="3000" dirty="0" smtClean="0"/>
              <a:t>or has </a:t>
            </a:r>
            <a:r>
              <a:rPr lang="en-US" sz="3000" dirty="0" smtClean="0"/>
              <a:t>blue </a:t>
            </a:r>
            <a:r>
              <a:rPr lang="en-US" sz="3000" dirty="0" smtClean="0"/>
              <a:t>lips, </a:t>
            </a:r>
            <a:r>
              <a:rPr lang="en-US" sz="3000" dirty="0" smtClean="0"/>
              <a:t>face, </a:t>
            </a:r>
            <a:r>
              <a:rPr lang="en-US" sz="3000" dirty="0" smtClean="0"/>
              <a:t>or fingernails</a:t>
            </a:r>
          </a:p>
          <a:p>
            <a:pPr>
              <a:lnSpc>
                <a:spcPct val="90000"/>
              </a:lnSpc>
            </a:pPr>
            <a:r>
              <a:rPr lang="en-US" sz="3000" dirty="0" smtClean="0"/>
              <a:t>Child is having retractions </a:t>
            </a:r>
            <a:endParaRPr lang="en-US" sz="3000" strike="sngStrike" dirty="0" smtClean="0"/>
          </a:p>
          <a:p>
            <a:pPr>
              <a:lnSpc>
                <a:spcPct val="90000"/>
              </a:lnSpc>
            </a:pPr>
            <a:r>
              <a:rPr lang="en-US" sz="3000" dirty="0" smtClean="0"/>
              <a:t>If quick-relief medicine is not available </a:t>
            </a:r>
          </a:p>
          <a:p>
            <a:pPr lvl="1">
              <a:lnSpc>
                <a:spcPct val="90000"/>
              </a:lnSpc>
            </a:pPr>
            <a:r>
              <a:rPr lang="en-US" sz="2600" dirty="0" smtClean="0"/>
              <a:t>If parent/guardian or nurse is not available</a:t>
            </a:r>
          </a:p>
          <a:p>
            <a:pPr eaLnBrk="1" hangingPunct="1">
              <a:lnSpc>
                <a:spcPct val="90000"/>
              </a:lnSpc>
            </a:pPr>
            <a:r>
              <a:rPr lang="en-US" sz="3000" dirty="0" smtClean="0"/>
              <a:t>Student doesn’t improve after two uses of inhaler</a:t>
            </a:r>
            <a:endParaRPr lang="en-US" sz="3000" strike="sngStrike" dirty="0" smtClean="0"/>
          </a:p>
          <a:p>
            <a:pPr eaLnBrk="1" hangingPunct="1">
              <a:lnSpc>
                <a:spcPct val="90000"/>
              </a:lnSpc>
            </a:pPr>
            <a:r>
              <a:rPr lang="en-US" sz="3000" dirty="0" smtClean="0"/>
              <a:t>If you are unsure of what to do </a:t>
            </a:r>
          </a:p>
        </p:txBody>
      </p:sp>
      <p:sp>
        <p:nvSpPr>
          <p:cNvPr id="7" name="Octagon 6"/>
          <p:cNvSpPr/>
          <p:nvPr/>
        </p:nvSpPr>
        <p:spPr>
          <a:xfrm>
            <a:off x="2209800" y="457200"/>
            <a:ext cx="838200" cy="838200"/>
          </a:xfrm>
          <a:prstGeom prst="octago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ctagon 5"/>
          <p:cNvSpPr/>
          <p:nvPr/>
        </p:nvSpPr>
        <p:spPr>
          <a:xfrm>
            <a:off x="6400800" y="457200"/>
            <a:ext cx="838200" cy="838200"/>
          </a:xfrm>
          <a:prstGeom prst="octago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8650" y="5642401"/>
            <a:ext cx="8058150" cy="830997"/>
          </a:xfrm>
          <a:prstGeom prst="rect">
            <a:avLst/>
          </a:prstGeom>
        </p:spPr>
        <p:txBody>
          <a:bodyPr wrap="square">
            <a:spAutoFit/>
          </a:bodyPr>
          <a:lstStyle/>
          <a:p>
            <a:pPr algn="ctr"/>
            <a:r>
              <a:rPr lang="en-US" sz="2400" dirty="0" smtClean="0"/>
              <a:t>** Encourage parents to inform their </a:t>
            </a:r>
            <a:endParaRPr lang="en-US" sz="2400" dirty="0" smtClean="0"/>
          </a:p>
          <a:p>
            <a:pPr algn="ctr"/>
            <a:r>
              <a:rPr lang="en-US" sz="2400" dirty="0" smtClean="0"/>
              <a:t>health </a:t>
            </a:r>
            <a:r>
              <a:rPr lang="en-US" sz="2400" dirty="0" smtClean="0"/>
              <a:t>care provider of serious episodes**</a:t>
            </a:r>
            <a:endParaRPr lang="en-US" sz="2400" dirty="0"/>
          </a:p>
        </p:txBody>
      </p:sp>
    </p:spTree>
  </p:cSld>
  <p:clrMapOvr>
    <a:masterClrMapping/>
  </p:clrMapOvr>
  <p:transition spd="slow">
    <p:pull dir="ld"/>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1136</TotalTime>
  <Words>1747</Words>
  <Application>Microsoft Office PowerPoint</Application>
  <PresentationFormat>On-screen Show (4:3)</PresentationFormat>
  <Paragraphs>234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What to do in Case of an  Asthma Attack   </vt:lpstr>
      <vt:lpstr>What is Asthma?</vt:lpstr>
      <vt:lpstr>Signs and Symptoms</vt:lpstr>
      <vt:lpstr>Is there a cure?</vt:lpstr>
      <vt:lpstr>Common Triggers</vt:lpstr>
      <vt:lpstr>Helping Students With an Asthma Episode at School</vt:lpstr>
      <vt:lpstr>Be prepared</vt:lpstr>
      <vt:lpstr>If a child has asthma symptoms and needs your assistance…</vt:lpstr>
      <vt:lpstr>Call 911 if …</vt:lpstr>
      <vt:lpstr>Asthma Medication Policy in Schools </vt:lpstr>
      <vt:lpstr>Know How to Use an Inhaler </vt:lpstr>
      <vt:lpstr>Learn how air quality affects asthma</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Lorill Solomon</dc:creator>
  <cp:lastModifiedBy>Kellie Baxter</cp:lastModifiedBy>
  <cp:revision>98</cp:revision>
  <dcterms:created xsi:type="dcterms:W3CDTF">2017-03-28T00:43:58Z</dcterms:created>
  <dcterms:modified xsi:type="dcterms:W3CDTF">2017-04-20T20:11:23Z</dcterms:modified>
</cp:coreProperties>
</file>